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985" r:id="rId1"/>
  </p:sldMasterIdLst>
  <p:notesMasterIdLst>
    <p:notesMasterId r:id="rId32"/>
  </p:notesMasterIdLst>
  <p:sldIdLst>
    <p:sldId id="447" r:id="rId2"/>
    <p:sldId id="260" r:id="rId3"/>
    <p:sldId id="528" r:id="rId4"/>
    <p:sldId id="529" r:id="rId5"/>
    <p:sldId id="530" r:id="rId6"/>
    <p:sldId id="531" r:id="rId7"/>
    <p:sldId id="532" r:id="rId8"/>
    <p:sldId id="533" r:id="rId9"/>
    <p:sldId id="534" r:id="rId10"/>
    <p:sldId id="535" r:id="rId11"/>
    <p:sldId id="536" r:id="rId12"/>
    <p:sldId id="537" r:id="rId13"/>
    <p:sldId id="538" r:id="rId14"/>
    <p:sldId id="539" r:id="rId15"/>
    <p:sldId id="540" r:id="rId16"/>
    <p:sldId id="541" r:id="rId17"/>
    <p:sldId id="542" r:id="rId18"/>
    <p:sldId id="543" r:id="rId19"/>
    <p:sldId id="544" r:id="rId20"/>
    <p:sldId id="545" r:id="rId21"/>
    <p:sldId id="546" r:id="rId22"/>
    <p:sldId id="547" r:id="rId23"/>
    <p:sldId id="548" r:id="rId24"/>
    <p:sldId id="549" r:id="rId25"/>
    <p:sldId id="550" r:id="rId26"/>
    <p:sldId id="551" r:id="rId27"/>
    <p:sldId id="552" r:id="rId28"/>
    <p:sldId id="553" r:id="rId29"/>
    <p:sldId id="554" r:id="rId30"/>
    <p:sldId id="555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Q//JQel4dGkVDJXVKcHDcA==" hashData="SK5j/SbvldI3R4EPjhO/cmOEoA2N+jTBPqJ/j7S3lNc+160mmHzncwJTHx3iCthnmRSdk7XEKe1RKNUPuKqB+w=="/>
  <p:extLst>
    <p:ext uri="{EFAFB233-063F-42B5-8137-9DF3F51BA10A}">
      <p15:sldGuideLst xmlns:p15="http://schemas.microsoft.com/office/powerpoint/2012/main">
        <p15:guide id="1" orient="horz" pos="3696" userDrawn="1">
          <p15:clr>
            <a:srgbClr val="A4A3A4"/>
          </p15:clr>
        </p15:guide>
        <p15:guide id="2" pos="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21E"/>
    <a:srgbClr val="EB682A"/>
    <a:srgbClr val="68B582"/>
    <a:srgbClr val="3CBB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83" autoAdjust="0"/>
    <p:restoredTop sz="92118" autoAdjust="0"/>
  </p:normalViewPr>
  <p:slideViewPr>
    <p:cSldViewPr>
      <p:cViewPr varScale="1">
        <p:scale>
          <a:sx n="178" d="100"/>
          <a:sy n="178" d="100"/>
        </p:scale>
        <p:origin x="192" y="832"/>
      </p:cViewPr>
      <p:guideLst>
        <p:guide orient="horz" pos="3696"/>
        <p:guide pos="320"/>
      </p:guideLst>
    </p:cSldViewPr>
  </p:slideViewPr>
  <p:outlineViewPr>
    <p:cViewPr>
      <p:scale>
        <a:sx n="33" d="100"/>
        <a:sy n="33" d="100"/>
      </p:scale>
      <p:origin x="0" y="169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67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3E04E728-A727-4A47-9AE4-D6918CFB11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0701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anose="020B0600070205080204" pitchFamily="34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nstagram.com/vygonuk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hyperlink" Target="http://www.twitter.com/vygonuk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youtube.com/vygonuk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hyperlink" Target="http://www.vygon.co.uk" TargetMode="External"/><Relationship Id="rId4" Type="http://schemas.openxmlformats.org/officeDocument/2006/relationships/hyperlink" Target="http://www.linkedin.com/company/vygonuk" TargetMode="External"/><Relationship Id="rId9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nstagram.com/vygonuk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hyperlink" Target="http://www.twitter.com/vygonuk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youtube.com/vygonuk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hyperlink" Target="http://www.vygon.co.uk" TargetMode="External"/><Relationship Id="rId4" Type="http://schemas.openxmlformats.org/officeDocument/2006/relationships/hyperlink" Target="http://www.linkedin.com/company/vygonuk" TargetMode="External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One Lin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60213" y="3544777"/>
            <a:ext cx="4322187" cy="55202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Insert one line title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440" y="2758759"/>
            <a:ext cx="1910072" cy="708173"/>
          </a:xfrm>
          <a:prstGeom prst="rect">
            <a:avLst/>
          </a:prstGeom>
        </p:spPr>
      </p:pic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1748368" y="1245583"/>
            <a:ext cx="4292600" cy="4287384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Insert photo from file</a:t>
            </a:r>
          </a:p>
        </p:txBody>
      </p:sp>
    </p:spTree>
    <p:extLst>
      <p:ext uri="{BB962C8B-B14F-4D97-AF65-F5344CB8AC3E}">
        <p14:creationId xmlns:p14="http://schemas.microsoft.com/office/powerpoint/2010/main" val="120030190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844824"/>
            <a:ext cx="10363200" cy="4251176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Gill Alt One MT" pitchFamily="34" charset="0"/>
              </a:defRPr>
            </a:lvl1pPr>
            <a:lvl2pPr>
              <a:defRPr>
                <a:latin typeface="Gill Alt One MT" pitchFamily="34" charset="0"/>
              </a:defRPr>
            </a:lvl2pPr>
            <a:lvl3pPr>
              <a:defRPr>
                <a:latin typeface="Gill Alt One MT" pitchFamily="34" charset="0"/>
              </a:defRPr>
            </a:lvl3pPr>
            <a:lvl4pPr>
              <a:defRPr>
                <a:latin typeface="Gill Alt One MT" pitchFamily="34" charset="0"/>
              </a:defRPr>
            </a:lvl4pPr>
            <a:lvl5pPr>
              <a:defRPr>
                <a:latin typeface="Gill Alt One MT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35360" y="260648"/>
            <a:ext cx="8640960" cy="1368152"/>
          </a:xfrm>
          <a:prstGeom prst="rect">
            <a:avLst/>
          </a:prstGeom>
        </p:spPr>
        <p:txBody>
          <a:bodyPr/>
          <a:lstStyle>
            <a:lvl1pPr algn="l">
              <a:defRPr sz="4000">
                <a:latin typeface="Gill Alt One M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6945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Two Line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60213" y="3265088"/>
            <a:ext cx="4322187" cy="11232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Insert two line title</a:t>
            </a:r>
            <a:br>
              <a:rPr lang="en-US" dirty="0"/>
            </a:br>
            <a:r>
              <a:rPr lang="en-US" dirty="0"/>
              <a:t>Insert two line title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440" y="2479072"/>
            <a:ext cx="1910072" cy="708173"/>
          </a:xfrm>
          <a:prstGeom prst="rect">
            <a:avLst/>
          </a:prstGeom>
        </p:spPr>
      </p:pic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1748368" y="1245583"/>
            <a:ext cx="4292600" cy="4287384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Insert photo from file</a:t>
            </a:r>
          </a:p>
        </p:txBody>
      </p:sp>
    </p:spTree>
    <p:extLst>
      <p:ext uri="{BB962C8B-B14F-4D97-AF65-F5344CB8AC3E}">
        <p14:creationId xmlns:p14="http://schemas.microsoft.com/office/powerpoint/2010/main" val="2808859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Slide One Lin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57795" y="3544777"/>
            <a:ext cx="5824605" cy="55202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one line title</a:t>
            </a:r>
          </a:p>
        </p:txBody>
      </p:sp>
      <p:pic>
        <p:nvPicPr>
          <p:cNvPr id="10" name="Picture 9" descr="Vygon Logo (white, red triangle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060" y="2758759"/>
            <a:ext cx="1910075" cy="70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39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Slide Two Line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57795" y="3369616"/>
            <a:ext cx="5824605" cy="112135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two line title</a:t>
            </a:r>
            <a:br>
              <a:rPr lang="en-US" dirty="0"/>
            </a:br>
            <a:r>
              <a:rPr lang="en-US" dirty="0"/>
              <a:t>Insert two line title</a:t>
            </a:r>
          </a:p>
        </p:txBody>
      </p:sp>
      <p:pic>
        <p:nvPicPr>
          <p:cNvPr id="10" name="Picture 9" descr="Vygon Logo (white, red triangle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060" y="2583599"/>
            <a:ext cx="1910075" cy="70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2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On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435559"/>
          </a:xfrm>
          <a:prstGeom prst="rect">
            <a:avLst/>
          </a:prstGeom>
        </p:spPr>
        <p:txBody>
          <a:bodyPr l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876903"/>
            <a:ext cx="10972800" cy="430823"/>
          </a:xfrm>
          <a:prstGeom prst="rect">
            <a:avLst/>
          </a:prstGeom>
        </p:spPr>
        <p:txBody>
          <a:bodyPr wrap="none" lIns="0">
            <a:noAutofit/>
          </a:bodyPr>
          <a:lstStyle>
            <a:lvl1pPr marL="0" indent="0">
              <a:buNone/>
              <a:defRPr sz="1600">
                <a:solidFill>
                  <a:srgbClr val="009E59"/>
                </a:solidFill>
              </a:defRPr>
            </a:lvl1pPr>
          </a:lstStyle>
          <a:p>
            <a:r>
              <a:rPr lang="en-US" sz="1600" b="0" dirty="0">
                <a:solidFill>
                  <a:srgbClr val="009E59"/>
                </a:solidFill>
              </a:rPr>
              <a:t>Insert slide subheading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75168"/>
            <a:ext cx="10972800" cy="601735"/>
          </a:xfrm>
          <a:prstGeom prst="rect">
            <a:avLst/>
          </a:prstGeom>
        </p:spPr>
        <p:txBody>
          <a:bodyPr vert="horz" lIns="0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9" name="Picture 8" descr="twitter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411" y="6464064"/>
            <a:ext cx="235940" cy="192000"/>
          </a:xfrm>
          <a:prstGeom prst="rect">
            <a:avLst/>
          </a:prstGeom>
        </p:spPr>
      </p:pic>
      <p:pic>
        <p:nvPicPr>
          <p:cNvPr id="17" name="Picture 16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35" y="6464064"/>
            <a:ext cx="192000" cy="192000"/>
          </a:xfrm>
          <a:prstGeom prst="rect">
            <a:avLst/>
          </a:prstGeom>
        </p:spPr>
      </p:pic>
      <p:pic>
        <p:nvPicPr>
          <p:cNvPr id="22" name="Picture 21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009" y="6464064"/>
            <a:ext cx="273195" cy="192000"/>
          </a:xfrm>
          <a:prstGeom prst="rect">
            <a:avLst/>
          </a:prstGeom>
        </p:spPr>
      </p:pic>
      <p:pic>
        <p:nvPicPr>
          <p:cNvPr id="25" name="Picture 24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579" y="6464064"/>
            <a:ext cx="192000" cy="192000"/>
          </a:xfrm>
          <a:prstGeom prst="rect">
            <a:avLst/>
          </a:prstGeom>
        </p:spPr>
      </p:pic>
      <p:sp>
        <p:nvSpPr>
          <p:cNvPr id="10" name="TextBox 9">
            <a:hlinkClick r:id="rId2"/>
          </p:cNvPr>
          <p:cNvSpPr txBox="1"/>
          <p:nvPr/>
        </p:nvSpPr>
        <p:spPr>
          <a:xfrm>
            <a:off x="2173350" y="6415641"/>
            <a:ext cx="1021717" cy="246221"/>
          </a:xfrm>
          <a:prstGeom prst="rect">
            <a:avLst/>
          </a:prstGeom>
          <a:noFill/>
        </p:spPr>
        <p:txBody>
          <a:bodyPr wrap="square" lIns="36000" rtlCol="0" anchor="ctr">
            <a:spAutoFit/>
          </a:bodyPr>
          <a:lstStyle/>
          <a:p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@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vygonuk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TextBox 26">
            <a:hlinkClick r:id="rId4"/>
          </p:cNvPr>
          <p:cNvSpPr txBox="1"/>
          <p:nvPr/>
        </p:nvSpPr>
        <p:spPr>
          <a:xfrm>
            <a:off x="3407635" y="6415641"/>
            <a:ext cx="858807" cy="246221"/>
          </a:xfrm>
          <a:prstGeom prst="rect">
            <a:avLst/>
          </a:prstGeom>
          <a:noFill/>
        </p:spPr>
        <p:txBody>
          <a:bodyPr wrap="square" lIns="36000" rtlCol="0" anchor="ctr">
            <a:spAutoFit/>
          </a:bodyPr>
          <a:lstStyle/>
          <a:p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vygonuk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TextBox 27">
            <a:hlinkClick r:id="rId6"/>
          </p:cNvPr>
          <p:cNvSpPr txBox="1"/>
          <p:nvPr/>
        </p:nvSpPr>
        <p:spPr>
          <a:xfrm>
            <a:off x="4560206" y="6415641"/>
            <a:ext cx="858807" cy="246221"/>
          </a:xfrm>
          <a:prstGeom prst="rect">
            <a:avLst/>
          </a:prstGeom>
          <a:noFill/>
        </p:spPr>
        <p:txBody>
          <a:bodyPr wrap="square" lIns="36000" rtlCol="0" anchor="ctr">
            <a:spAutoFit/>
          </a:bodyPr>
          <a:lstStyle/>
          <a:p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vygonuk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TextBox 28">
            <a:hlinkClick r:id="rId8"/>
          </p:cNvPr>
          <p:cNvSpPr txBox="1"/>
          <p:nvPr/>
        </p:nvSpPr>
        <p:spPr>
          <a:xfrm>
            <a:off x="5631581" y="6415641"/>
            <a:ext cx="858807" cy="246221"/>
          </a:xfrm>
          <a:prstGeom prst="rect">
            <a:avLst/>
          </a:prstGeom>
          <a:noFill/>
        </p:spPr>
        <p:txBody>
          <a:bodyPr wrap="square" lIns="36000" rtlCol="0" anchor="ctr">
            <a:spAutoFit/>
          </a:bodyPr>
          <a:lstStyle/>
          <a:p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vygonuk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4" name="Picture 13">
            <a:hlinkClick r:id="rId10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6464064"/>
            <a:ext cx="227343" cy="192000"/>
          </a:xfrm>
          <a:prstGeom prst="rect">
            <a:avLst/>
          </a:prstGeom>
        </p:spPr>
      </p:pic>
      <p:sp>
        <p:nvSpPr>
          <p:cNvPr id="15" name="TextBox 14">
            <a:hlinkClick r:id="rId10"/>
          </p:cNvPr>
          <p:cNvSpPr txBox="1"/>
          <p:nvPr/>
        </p:nvSpPr>
        <p:spPr>
          <a:xfrm>
            <a:off x="841242" y="6415641"/>
            <a:ext cx="1096169" cy="246221"/>
          </a:xfrm>
          <a:prstGeom prst="rect">
            <a:avLst/>
          </a:prstGeom>
          <a:noFill/>
        </p:spPr>
        <p:txBody>
          <a:bodyPr wrap="square" lIns="36000" rtlCol="0" anchor="ctr">
            <a:spAutoFit/>
          </a:bodyPr>
          <a:lstStyle/>
          <a:p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vygon.co.uk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1" descr="Vygon-Logo-RGB-SL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941" y="6237698"/>
            <a:ext cx="958459" cy="41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49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7" y="1600203"/>
            <a:ext cx="5280000" cy="4435559"/>
          </a:xfrm>
          <a:prstGeom prst="rect">
            <a:avLst/>
          </a:prstGeom>
        </p:spPr>
        <p:txBody>
          <a:bodyPr l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876903"/>
            <a:ext cx="10972800" cy="430823"/>
          </a:xfrm>
          <a:prstGeom prst="rect">
            <a:avLst/>
          </a:prstGeom>
        </p:spPr>
        <p:txBody>
          <a:bodyPr wrap="none" lIns="0">
            <a:noAutofit/>
          </a:bodyPr>
          <a:lstStyle>
            <a:lvl1pPr marL="0" indent="0">
              <a:buNone/>
              <a:defRPr sz="1600">
                <a:solidFill>
                  <a:srgbClr val="009E59"/>
                </a:solidFill>
              </a:defRPr>
            </a:lvl1pPr>
          </a:lstStyle>
          <a:p>
            <a:r>
              <a:rPr lang="en-US" sz="1600" b="0" dirty="0">
                <a:solidFill>
                  <a:srgbClr val="009E59"/>
                </a:solidFill>
              </a:rPr>
              <a:t>Insert slide subheading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75168"/>
            <a:ext cx="10972800" cy="601735"/>
          </a:xfrm>
          <a:prstGeom prst="rect">
            <a:avLst/>
          </a:prstGeom>
        </p:spPr>
        <p:txBody>
          <a:bodyPr vert="horz" lIns="0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9" name="Picture 8" descr="twitter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411" y="6464064"/>
            <a:ext cx="235940" cy="192000"/>
          </a:xfrm>
          <a:prstGeom prst="rect">
            <a:avLst/>
          </a:prstGeom>
        </p:spPr>
      </p:pic>
      <p:pic>
        <p:nvPicPr>
          <p:cNvPr id="17" name="Picture 16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35" y="6464064"/>
            <a:ext cx="192000" cy="192000"/>
          </a:xfrm>
          <a:prstGeom prst="rect">
            <a:avLst/>
          </a:prstGeom>
        </p:spPr>
      </p:pic>
      <p:pic>
        <p:nvPicPr>
          <p:cNvPr id="22" name="Picture 21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009" y="6464064"/>
            <a:ext cx="273195" cy="192000"/>
          </a:xfrm>
          <a:prstGeom prst="rect">
            <a:avLst/>
          </a:prstGeom>
        </p:spPr>
      </p:pic>
      <p:pic>
        <p:nvPicPr>
          <p:cNvPr id="25" name="Picture 24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579" y="6464064"/>
            <a:ext cx="192000" cy="192000"/>
          </a:xfrm>
          <a:prstGeom prst="rect">
            <a:avLst/>
          </a:prstGeom>
        </p:spPr>
      </p:pic>
      <p:sp>
        <p:nvSpPr>
          <p:cNvPr id="10" name="TextBox 9">
            <a:hlinkClick r:id="rId2"/>
          </p:cNvPr>
          <p:cNvSpPr txBox="1"/>
          <p:nvPr/>
        </p:nvSpPr>
        <p:spPr>
          <a:xfrm>
            <a:off x="2173350" y="6415641"/>
            <a:ext cx="1021717" cy="246221"/>
          </a:xfrm>
          <a:prstGeom prst="rect">
            <a:avLst/>
          </a:prstGeom>
          <a:noFill/>
        </p:spPr>
        <p:txBody>
          <a:bodyPr wrap="square" lIns="36000" rtlCol="0" anchor="ctr">
            <a:spAutoFit/>
          </a:bodyPr>
          <a:lstStyle/>
          <a:p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@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vygonuk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TextBox 26">
            <a:hlinkClick r:id="rId4"/>
          </p:cNvPr>
          <p:cNvSpPr txBox="1"/>
          <p:nvPr/>
        </p:nvSpPr>
        <p:spPr>
          <a:xfrm>
            <a:off x="3407635" y="6415641"/>
            <a:ext cx="858807" cy="246221"/>
          </a:xfrm>
          <a:prstGeom prst="rect">
            <a:avLst/>
          </a:prstGeom>
          <a:noFill/>
        </p:spPr>
        <p:txBody>
          <a:bodyPr wrap="square" lIns="36000" rtlCol="0" anchor="ctr">
            <a:spAutoFit/>
          </a:bodyPr>
          <a:lstStyle/>
          <a:p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vygonuk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TextBox 27">
            <a:hlinkClick r:id="rId6"/>
          </p:cNvPr>
          <p:cNvSpPr txBox="1"/>
          <p:nvPr/>
        </p:nvSpPr>
        <p:spPr>
          <a:xfrm>
            <a:off x="4560206" y="6415641"/>
            <a:ext cx="858807" cy="246221"/>
          </a:xfrm>
          <a:prstGeom prst="rect">
            <a:avLst/>
          </a:prstGeom>
          <a:noFill/>
        </p:spPr>
        <p:txBody>
          <a:bodyPr wrap="square" lIns="36000" rtlCol="0" anchor="ctr">
            <a:spAutoFit/>
          </a:bodyPr>
          <a:lstStyle/>
          <a:p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vygonuk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TextBox 28">
            <a:hlinkClick r:id="rId8"/>
          </p:cNvPr>
          <p:cNvSpPr txBox="1"/>
          <p:nvPr/>
        </p:nvSpPr>
        <p:spPr>
          <a:xfrm>
            <a:off x="5631581" y="6415641"/>
            <a:ext cx="858807" cy="246221"/>
          </a:xfrm>
          <a:prstGeom prst="rect">
            <a:avLst/>
          </a:prstGeom>
          <a:noFill/>
        </p:spPr>
        <p:txBody>
          <a:bodyPr wrap="square" lIns="36000" rtlCol="0" anchor="ctr">
            <a:spAutoFit/>
          </a:bodyPr>
          <a:lstStyle/>
          <a:p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vygonuk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4" name="Picture 13">
            <a:hlinkClick r:id="rId10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6464064"/>
            <a:ext cx="227343" cy="192000"/>
          </a:xfrm>
          <a:prstGeom prst="rect">
            <a:avLst/>
          </a:prstGeom>
        </p:spPr>
      </p:pic>
      <p:sp>
        <p:nvSpPr>
          <p:cNvPr id="15" name="TextBox 14">
            <a:hlinkClick r:id="rId10"/>
          </p:cNvPr>
          <p:cNvSpPr txBox="1"/>
          <p:nvPr/>
        </p:nvSpPr>
        <p:spPr>
          <a:xfrm>
            <a:off x="841242" y="6415641"/>
            <a:ext cx="1096169" cy="246221"/>
          </a:xfrm>
          <a:prstGeom prst="rect">
            <a:avLst/>
          </a:prstGeom>
          <a:noFill/>
        </p:spPr>
        <p:txBody>
          <a:bodyPr wrap="square" lIns="36000" rtlCol="0" anchor="ctr">
            <a:spAutoFit/>
          </a:bodyPr>
          <a:lstStyle/>
          <a:p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vygon.co.uk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1" descr="Vygon-Logo-RGB-SL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941" y="6237698"/>
            <a:ext cx="958459" cy="418367"/>
          </a:xfrm>
          <a:prstGeom prst="rect">
            <a:avLst/>
          </a:prstGeom>
        </p:spPr>
      </p:pic>
      <p:sp>
        <p:nvSpPr>
          <p:cNvPr id="19" name="Content Placeholder 2"/>
          <p:cNvSpPr>
            <a:spLocks noGrp="1"/>
          </p:cNvSpPr>
          <p:nvPr>
            <p:ph idx="15"/>
          </p:nvPr>
        </p:nvSpPr>
        <p:spPr>
          <a:xfrm>
            <a:off x="6302400" y="1600203"/>
            <a:ext cx="5280000" cy="4435559"/>
          </a:xfrm>
          <a:prstGeom prst="rect">
            <a:avLst/>
          </a:prstGeom>
        </p:spPr>
        <p:txBody>
          <a:bodyPr l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981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72816"/>
            <a:ext cx="5080000" cy="4323184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ill Alt One MT" pitchFamily="34" charset="0"/>
              </a:defRPr>
            </a:lvl1pPr>
            <a:lvl2pPr>
              <a:defRPr sz="2400">
                <a:latin typeface="Gill Alt One MT" pitchFamily="34" charset="0"/>
              </a:defRPr>
            </a:lvl2pPr>
            <a:lvl3pPr>
              <a:defRPr sz="2000">
                <a:latin typeface="Gill Alt One MT" pitchFamily="34" charset="0"/>
              </a:defRPr>
            </a:lvl3pPr>
            <a:lvl4pPr>
              <a:defRPr sz="1800">
                <a:latin typeface="Gill Alt One MT" pitchFamily="34" charset="0"/>
              </a:defRPr>
            </a:lvl4pPr>
            <a:lvl5pPr>
              <a:defRPr sz="1800">
                <a:latin typeface="Gill Alt One MT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72816"/>
            <a:ext cx="5080000" cy="4323184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ill Alt One MT" pitchFamily="34" charset="0"/>
              </a:defRPr>
            </a:lvl1pPr>
            <a:lvl2pPr>
              <a:defRPr sz="2400">
                <a:latin typeface="Gill Alt One MT" pitchFamily="34" charset="0"/>
              </a:defRPr>
            </a:lvl2pPr>
            <a:lvl3pPr>
              <a:defRPr sz="2000">
                <a:latin typeface="Gill Alt One MT" pitchFamily="34" charset="0"/>
              </a:defRPr>
            </a:lvl3pPr>
            <a:lvl4pPr>
              <a:defRPr sz="1800">
                <a:latin typeface="Gill Alt One MT" pitchFamily="34" charset="0"/>
              </a:defRPr>
            </a:lvl4pPr>
            <a:lvl5pPr>
              <a:defRPr sz="1800">
                <a:latin typeface="Gill Alt One MT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35360" y="260648"/>
            <a:ext cx="8640960" cy="1368152"/>
          </a:xfrm>
          <a:prstGeom prst="rect">
            <a:avLst/>
          </a:prstGeom>
        </p:spPr>
        <p:txBody>
          <a:bodyPr/>
          <a:lstStyle>
            <a:lvl1pPr algn="l">
              <a:defRPr sz="4000">
                <a:latin typeface="Gill Alt One M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7558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2123" y="1798423"/>
            <a:ext cx="5386917" cy="83410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Gill Alt One M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636912"/>
            <a:ext cx="5386917" cy="3489251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ill Alt One MT" pitchFamily="34" charset="0"/>
              </a:defRPr>
            </a:lvl1pPr>
            <a:lvl2pPr>
              <a:defRPr sz="2000">
                <a:latin typeface="Gill Alt One MT" pitchFamily="34" charset="0"/>
              </a:defRPr>
            </a:lvl2pPr>
            <a:lvl3pPr>
              <a:defRPr sz="1800">
                <a:latin typeface="Gill Alt One MT" pitchFamily="34" charset="0"/>
              </a:defRPr>
            </a:lvl3pPr>
            <a:lvl4pPr>
              <a:defRPr sz="1600">
                <a:latin typeface="Gill Alt One MT" pitchFamily="34" charset="0"/>
              </a:defRPr>
            </a:lvl4pPr>
            <a:lvl5pPr>
              <a:defRPr sz="1600">
                <a:latin typeface="Gill Alt One MT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592" y="1798423"/>
            <a:ext cx="5389033" cy="83410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Gill Alt One M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636912"/>
            <a:ext cx="5389033" cy="3489251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ill Alt One MT" pitchFamily="34" charset="0"/>
              </a:defRPr>
            </a:lvl1pPr>
            <a:lvl2pPr>
              <a:defRPr sz="2000">
                <a:latin typeface="Gill Alt One MT" pitchFamily="34" charset="0"/>
              </a:defRPr>
            </a:lvl2pPr>
            <a:lvl3pPr>
              <a:defRPr sz="1800">
                <a:latin typeface="Gill Alt One MT" pitchFamily="34" charset="0"/>
              </a:defRPr>
            </a:lvl3pPr>
            <a:lvl4pPr>
              <a:defRPr sz="1600">
                <a:latin typeface="Gill Alt One MT" pitchFamily="34" charset="0"/>
              </a:defRPr>
            </a:lvl4pPr>
            <a:lvl5pPr>
              <a:defRPr sz="1600">
                <a:latin typeface="Gill Alt One MT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5360" y="260648"/>
            <a:ext cx="8640960" cy="1368152"/>
          </a:xfrm>
          <a:prstGeom prst="rect">
            <a:avLst/>
          </a:prstGeom>
        </p:spPr>
        <p:txBody>
          <a:bodyPr/>
          <a:lstStyle>
            <a:lvl1pPr algn="l">
              <a:defRPr sz="4000">
                <a:latin typeface="Gill Alt One M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310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35360" y="260648"/>
            <a:ext cx="8640960" cy="1368152"/>
          </a:xfrm>
          <a:prstGeom prst="rect">
            <a:avLst/>
          </a:prstGeom>
        </p:spPr>
        <p:txBody>
          <a:bodyPr/>
          <a:lstStyle>
            <a:lvl1pPr algn="l">
              <a:defRPr sz="4000">
                <a:latin typeface="Gill Alt One M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6442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8843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80" r:id="rId7"/>
    <p:sldLayoutId id="2147483981" r:id="rId8"/>
    <p:sldLayoutId id="2147483982" r:id="rId9"/>
    <p:sldLayoutId id="2147483983" r:id="rId10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kern="1200" baseline="0">
          <a:solidFill>
            <a:srgbClr val="40404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1.pn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1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1.pn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1.png"/><Relationship Id="rId5" Type="http://schemas.openxmlformats.org/officeDocument/2006/relationships/image" Target="../media/image36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1.pn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1.pn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1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3.jpe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2.jpeg"/><Relationship Id="rId11" Type="http://schemas.openxmlformats.org/officeDocument/2006/relationships/image" Target="../media/image11.pn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1.pn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1.png"/><Relationship Id="rId4" Type="http://schemas.openxmlformats.org/officeDocument/2006/relationships/hyperlink" Target="https://www.youtube.com/watch?v=fKeetvTFEs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1.png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1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2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11.pn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8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 txBox="1">
            <a:spLocks noGrp="1"/>
          </p:cNvSpPr>
          <p:nvPr>
            <p:ph type="title"/>
          </p:nvPr>
        </p:nvSpPr>
        <p:spPr bwMode="auto">
          <a:xfrm>
            <a:off x="6969126" y="3544888"/>
            <a:ext cx="5031530" cy="1612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latin typeface="Calibri" panose="020F0502020204030204" pitchFamily="34" charset="0"/>
              </a:rPr>
              <a:t>Midline Insertion</a:t>
            </a:r>
            <a:endParaRPr altLang="en-US" sz="4000" dirty="0">
              <a:latin typeface="Calibri" panose="020F050202020403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21B062E-75C3-42AF-8610-596B77B18D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80576" y="5589240"/>
            <a:ext cx="609600" cy="609600"/>
          </a:xfrm>
          <a:prstGeom prst="rect">
            <a:avLst/>
          </a:prstGeom>
        </p:spPr>
      </p:pic>
      <p:pic>
        <p:nvPicPr>
          <p:cNvPr id="6" name="Picture Placeholder 5" descr="A hand holding a neck tie&#10;&#10;Description automatically generated">
            <a:extLst>
              <a:ext uri="{FF2B5EF4-FFF2-40B4-BE49-F238E27FC236}">
                <a16:creationId xmlns:a16="http://schemas.microsoft.com/office/drawing/2014/main" id="{8F757CAE-FED1-EB43-B558-AB755D6AE2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t="7582" b="7582"/>
          <a:stretch>
            <a:fillRect/>
          </a:stretch>
        </p:blipFill>
        <p:spPr/>
      </p:pic>
    </p:spTree>
  </p:cSld>
  <p:clrMapOvr>
    <a:masterClrMapping/>
  </p:clrMapOvr>
  <p:transition spd="slow" advTm="103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altLang="en-US" sz="2130" dirty="0"/>
              <a:t>Catheter Selection Guide </a:t>
            </a:r>
            <a:endParaRPr lang="en-US" sz="213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Midline Insertion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4D64296-079C-6E41-A469-2326762F8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49" y="1268413"/>
            <a:ext cx="3670300" cy="481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0A7C4B2A-7D0A-5C45-87A4-529F31C6C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37" y="1628775"/>
            <a:ext cx="5065712" cy="377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Audio 3">
            <a:hlinkClick r:id="" action="ppaction://media"/>
            <a:extLst>
              <a:ext uri="{FF2B5EF4-FFF2-40B4-BE49-F238E27FC236}">
                <a16:creationId xmlns:a16="http://schemas.microsoft.com/office/drawing/2014/main" id="{1BA30A45-99FF-184F-BC55-C451203E4A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8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1" y="1600202"/>
            <a:ext cx="6206479" cy="4435559"/>
          </a:xfrm>
        </p:spPr>
        <p:txBody>
          <a:bodyPr/>
          <a:lstStyle/>
          <a:p>
            <a:r>
              <a:rPr lang="en-GB" altLang="en-US" sz="2000" dirty="0">
                <a:cs typeface="Times New Roman" panose="02020603050405020304" pitchFamily="18" charset="0"/>
              </a:rPr>
              <a:t>Long lines / Extended dwell catheters / midlines</a:t>
            </a:r>
          </a:p>
          <a:p>
            <a:r>
              <a:rPr lang="en-GB" altLang="en-US" sz="2000" dirty="0">
                <a:cs typeface="Times New Roman" panose="02020603050405020304" pitchFamily="18" charset="0"/>
              </a:rPr>
              <a:t>Midline devices are small catheters which are threaded through a peripheral (cephalic/ basilic/ brachial) vein with terminal tip </a:t>
            </a:r>
            <a:r>
              <a:rPr lang="en-GB" altLang="en-US" sz="2000" b="1" i="1" dirty="0">
                <a:cs typeface="Times New Roman" panose="02020603050405020304" pitchFamily="18" charset="0"/>
              </a:rPr>
              <a:t>before </a:t>
            </a:r>
            <a:r>
              <a:rPr lang="en-GB" altLang="en-US" sz="2000" dirty="0">
                <a:cs typeface="Times New Roman" panose="02020603050405020304" pitchFamily="18" charset="0"/>
              </a:rPr>
              <a:t>the axillary vein.</a:t>
            </a:r>
          </a:p>
          <a:p>
            <a:r>
              <a:rPr lang="en-GB" altLang="en-US" sz="2000" dirty="0">
                <a:cs typeface="Times New Roman" panose="02020603050405020304" pitchFamily="18" charset="0"/>
              </a:rPr>
              <a:t>Can be inserted into the veins of the forearm or upper arm</a:t>
            </a:r>
          </a:p>
          <a:p>
            <a:pPr>
              <a:lnSpc>
                <a:spcPct val="80000"/>
              </a:lnSpc>
              <a:buNone/>
            </a:pPr>
            <a:endParaRPr lang="en-GB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altLang="en-US" sz="2130" dirty="0">
                <a:cs typeface="Times New Roman" panose="02020603050405020304" pitchFamily="18" charset="0"/>
              </a:rPr>
              <a:t>What is a Midline</a:t>
            </a:r>
            <a:endParaRPr lang="en-US" sz="213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Midline Insertion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F87BF5E6-C9FA-374A-BB86-933620EAA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1142515"/>
            <a:ext cx="4775200" cy="439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3">
            <a:hlinkClick r:id="" action="ppaction://media"/>
            <a:extLst>
              <a:ext uri="{FF2B5EF4-FFF2-40B4-BE49-F238E27FC236}">
                <a16:creationId xmlns:a16="http://schemas.microsoft.com/office/drawing/2014/main" id="{7F58D1AB-3790-CB45-9076-13B2978909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8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1" y="1600202"/>
            <a:ext cx="6969551" cy="4435559"/>
          </a:xfrm>
        </p:spPr>
        <p:txBody>
          <a:bodyPr/>
          <a:lstStyle/>
          <a:p>
            <a:pPr>
              <a:defRPr/>
            </a:pPr>
            <a:r>
              <a:rPr lang="en-GB" altLang="en-US" sz="2000" dirty="0">
                <a:cs typeface="Times New Roman" panose="02020603050405020304" pitchFamily="18" charset="0"/>
              </a:rPr>
              <a:t>Extended duration of intravenous therapy (5 days or longer)</a:t>
            </a:r>
          </a:p>
          <a:p>
            <a:pPr marL="0" indent="0">
              <a:buNone/>
              <a:defRPr/>
            </a:pPr>
            <a:endParaRPr lang="en-GB" altLang="en-US" sz="2000" dirty="0"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altLang="en-US" sz="2000" dirty="0">
                <a:cs typeface="Times New Roman" panose="02020603050405020304" pitchFamily="18" charset="0"/>
              </a:rPr>
              <a:t>Peripherally compatible drugs</a:t>
            </a:r>
          </a:p>
          <a:p>
            <a:pPr marL="0" indent="0">
              <a:buNone/>
              <a:defRPr/>
            </a:pPr>
            <a:endParaRPr lang="en-GB" altLang="en-US" sz="2000" dirty="0"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altLang="en-US" sz="2000" dirty="0">
                <a:cs typeface="Times New Roman" panose="02020603050405020304" pitchFamily="18" charset="0"/>
              </a:rPr>
              <a:t>Poor venous access</a:t>
            </a:r>
          </a:p>
          <a:p>
            <a:pPr>
              <a:lnSpc>
                <a:spcPct val="80000"/>
              </a:lnSpc>
              <a:buNone/>
            </a:pPr>
            <a:endParaRPr lang="en-GB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altLang="en-US" sz="2130" dirty="0">
                <a:cs typeface="Times New Roman" panose="02020603050405020304" pitchFamily="18" charset="0"/>
              </a:rPr>
              <a:t>Indications for Midlines</a:t>
            </a:r>
            <a:endParaRPr lang="en-US" sz="213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Midline Insertion</a:t>
            </a:r>
          </a:p>
        </p:txBody>
      </p:sp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DE8B2CBE-6842-7B4C-BA53-121DE2998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1448922"/>
            <a:ext cx="3376613" cy="341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3">
            <a:hlinkClick r:id="" action="ppaction://media"/>
            <a:extLst>
              <a:ext uri="{FF2B5EF4-FFF2-40B4-BE49-F238E27FC236}">
                <a16:creationId xmlns:a16="http://schemas.microsoft.com/office/drawing/2014/main" id="{675FBC53-AE3B-194A-9384-006A4126B5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1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1" y="1600202"/>
            <a:ext cx="6969551" cy="4435559"/>
          </a:xfrm>
        </p:spPr>
        <p:txBody>
          <a:bodyPr/>
          <a:lstStyle/>
          <a:p>
            <a:pPr>
              <a:defRPr/>
            </a:pPr>
            <a:r>
              <a:rPr lang="en-GB" altLang="en-US" sz="2000" dirty="0">
                <a:ea typeface="MS PGothic" panose="020B0600070205080204" pitchFamily="34" charset="-128"/>
                <a:cs typeface="Times New Roman" panose="02020603050405020304" pitchFamily="18" charset="0"/>
              </a:rPr>
              <a:t>Mastectomy on side of insertion</a:t>
            </a:r>
            <a:r>
              <a:rPr lang="en-GB" altLang="en-US" sz="2000" b="1" dirty="0">
                <a:ea typeface="MS PGothic" panose="020B0600070205080204" pitchFamily="34" charset="-128"/>
                <a:cs typeface="Times New Roman" panose="02020603050405020304" pitchFamily="18" charset="0"/>
              </a:rPr>
              <a:t> (risk of ipsilateral lymphedema)</a:t>
            </a:r>
          </a:p>
          <a:p>
            <a:pPr marL="0" indent="0">
              <a:buNone/>
              <a:defRPr/>
            </a:pPr>
            <a:endParaRPr lang="en-GB" altLang="en-US" sz="2000" dirty="0"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altLang="en-US" sz="2000" dirty="0" err="1">
                <a:ea typeface="MS PGothic" panose="020B0600070205080204" pitchFamily="34" charset="-128"/>
                <a:cs typeface="Times New Roman" panose="02020603050405020304" pitchFamily="18" charset="0"/>
              </a:rPr>
              <a:t>Arterio</a:t>
            </a:r>
            <a:r>
              <a:rPr lang="en-GB" altLang="en-US" sz="2000" dirty="0">
                <a:ea typeface="MS PGothic" panose="020B0600070205080204" pitchFamily="34" charset="-128"/>
                <a:cs typeface="Times New Roman" panose="02020603050405020304" pitchFamily="18" charset="0"/>
              </a:rPr>
              <a:t> – venous fistula on side of insertion</a:t>
            </a:r>
          </a:p>
          <a:p>
            <a:pPr marL="0" indent="0">
              <a:buNone/>
              <a:defRPr/>
            </a:pPr>
            <a:endParaRPr lang="en-GB" altLang="en-US" sz="2000" dirty="0"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altLang="en-US" sz="2000" dirty="0">
                <a:ea typeface="MS PGothic" panose="020B0600070205080204" pitchFamily="34" charset="-128"/>
                <a:cs typeface="Times New Roman" panose="02020603050405020304" pitchFamily="18" charset="0"/>
              </a:rPr>
              <a:t>Drugs that require central vein delivery</a:t>
            </a:r>
          </a:p>
          <a:p>
            <a:pPr>
              <a:defRPr/>
            </a:pPr>
            <a:r>
              <a:rPr lang="en-US" altLang="en-US" sz="2000" dirty="0">
                <a:cs typeface="Times New Roman" panose="02020603050405020304" pitchFamily="18" charset="0"/>
              </a:rPr>
              <a:t>Use caution with intermittent vesicant administration due to risk of undetected extravasation </a:t>
            </a:r>
            <a:r>
              <a:rPr lang="en-GB" altLang="en-US" sz="1050" dirty="0">
                <a:cs typeface="Times New Roman" panose="02020603050405020304" pitchFamily="18" charset="0"/>
              </a:rPr>
              <a:t>(I</a:t>
            </a:r>
            <a:r>
              <a:rPr lang="en-GB" altLang="en-US" sz="1050" dirty="0">
                <a:ea typeface="MS PGothic" panose="020B0600070205080204" pitchFamily="34" charset="-128"/>
                <a:cs typeface="Times New Roman" panose="02020603050405020304" pitchFamily="18" charset="0"/>
              </a:rPr>
              <a:t>NS (2016)</a:t>
            </a:r>
          </a:p>
          <a:p>
            <a:pPr>
              <a:lnSpc>
                <a:spcPct val="80000"/>
              </a:lnSpc>
              <a:buNone/>
            </a:pPr>
            <a:endParaRPr lang="en-GB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altLang="en-US" sz="2130" dirty="0">
                <a:cs typeface="Times New Roman" panose="02020603050405020304" pitchFamily="18" charset="0"/>
              </a:rPr>
              <a:t>Contraindications</a:t>
            </a:r>
            <a:endParaRPr lang="en-US" sz="213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Midline Insertion</a:t>
            </a:r>
          </a:p>
        </p:txBody>
      </p:sp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162FF04F-3667-924C-80C0-0DDA7A2024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152" y="993772"/>
            <a:ext cx="3810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extrvas">
            <a:extLst>
              <a:ext uri="{FF2B5EF4-FFF2-40B4-BE49-F238E27FC236}">
                <a16:creationId xmlns:a16="http://schemas.microsoft.com/office/drawing/2014/main" id="{B9549180-3E2C-F24C-A11E-E8AED19AE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4694006"/>
            <a:ext cx="1797967" cy="128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1">
            <a:hlinkClick r:id="" action="ppaction://media"/>
            <a:extLst>
              <a:ext uri="{FF2B5EF4-FFF2-40B4-BE49-F238E27FC236}">
                <a16:creationId xmlns:a16="http://schemas.microsoft.com/office/drawing/2014/main" id="{8AF78EA1-21A4-4E42-8995-471E6C9840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1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1" y="1600202"/>
            <a:ext cx="6969551" cy="4435559"/>
          </a:xfrm>
        </p:spPr>
        <p:txBody>
          <a:bodyPr/>
          <a:lstStyle/>
          <a:p>
            <a:pPr>
              <a:defRPr/>
            </a:pPr>
            <a:r>
              <a:rPr lang="en-GB" altLang="en-US" sz="2000" dirty="0">
                <a:ea typeface="Arial Unicode MS" panose="020B0604020202020204" pitchFamily="34" charset="-128"/>
                <a:cs typeface="Times New Roman" panose="02020603050405020304" pitchFamily="18" charset="0"/>
              </a:rPr>
              <a:t>No theatre time required as they are inserted at the bedside</a:t>
            </a:r>
          </a:p>
          <a:p>
            <a:pPr>
              <a:defRPr/>
            </a:pPr>
            <a:endParaRPr lang="en-GB" altLang="en-US" sz="2000" dirty="0"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altLang="en-US" sz="2000" dirty="0">
                <a:ea typeface="Arial Unicode MS" panose="020B0604020202020204" pitchFamily="34" charset="-128"/>
                <a:cs typeface="Times New Roman" panose="02020603050405020304" pitchFamily="18" charset="0"/>
              </a:rPr>
              <a:t>Uninterrupted I.V. therapy as midlines can remain </a:t>
            </a:r>
            <a:r>
              <a:rPr lang="en-GB" altLang="en-US" sz="2000" dirty="0" err="1">
                <a:ea typeface="Arial Unicode MS" panose="020B0604020202020204" pitchFamily="34" charset="-128"/>
                <a:cs typeface="Times New Roman" panose="02020603050405020304" pitchFamily="18" charset="0"/>
              </a:rPr>
              <a:t>insitu</a:t>
            </a:r>
            <a:r>
              <a:rPr lang="en-GB" altLang="en-US" sz="2000" dirty="0">
                <a:ea typeface="Arial Unicode MS" panose="020B0604020202020204" pitchFamily="34" charset="-128"/>
                <a:cs typeface="Times New Roman" panose="02020603050405020304" pitchFamily="18" charset="0"/>
              </a:rPr>
              <a:t> for longer periods that a cannula.</a:t>
            </a:r>
          </a:p>
          <a:p>
            <a:pPr>
              <a:defRPr/>
            </a:pPr>
            <a:endParaRPr lang="en-GB" altLang="en-US" sz="2000" dirty="0"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altLang="en-US" sz="2000" dirty="0">
                <a:cs typeface="Times New Roman" panose="02020603050405020304" pitchFamily="18" charset="0"/>
              </a:rPr>
              <a:t>Reduced complication rate</a:t>
            </a:r>
          </a:p>
          <a:p>
            <a:pPr marL="0" indent="0">
              <a:buNone/>
              <a:defRPr/>
            </a:pPr>
            <a:endParaRPr lang="en-GB" altLang="en-US" sz="2000" dirty="0"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altLang="en-US" sz="2000" dirty="0">
                <a:cs typeface="Times New Roman" panose="02020603050405020304" pitchFamily="18" charset="0"/>
              </a:rPr>
              <a:t>Preserves peripheral vascular system</a:t>
            </a:r>
          </a:p>
          <a:p>
            <a:pPr marL="0" indent="0">
              <a:buNone/>
              <a:defRPr/>
            </a:pPr>
            <a:endParaRPr lang="en-GB" altLang="en-US" sz="2000" dirty="0"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altLang="en-US" sz="2000" dirty="0">
                <a:cs typeface="Times New Roman" panose="02020603050405020304" pitchFamily="18" charset="0"/>
              </a:rPr>
              <a:t>No need for post procedure chest x-ray</a:t>
            </a:r>
          </a:p>
          <a:p>
            <a:pPr marL="0" indent="0">
              <a:buNone/>
              <a:defRPr/>
            </a:pPr>
            <a:endParaRPr lang="en-GB" altLang="en-US" sz="2000" dirty="0"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altLang="en-US" sz="2000" dirty="0">
                <a:cs typeface="Times New Roman" panose="02020603050405020304" pitchFamily="18" charset="0"/>
              </a:rPr>
              <a:t>Short learning curve for inserters.</a:t>
            </a:r>
          </a:p>
          <a:p>
            <a:pPr>
              <a:lnSpc>
                <a:spcPct val="80000"/>
              </a:lnSpc>
              <a:buNone/>
            </a:pPr>
            <a:endParaRPr lang="en-GB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altLang="en-US" sz="2130" dirty="0">
                <a:solidFill>
                  <a:schemeClr val="tx2"/>
                </a:solidFill>
                <a:cs typeface="Times New Roman" panose="02020603050405020304" pitchFamily="18" charset="0"/>
              </a:rPr>
              <a:t>Benefits</a:t>
            </a:r>
            <a:endParaRPr lang="en-US" sz="2130" dirty="0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Midline Insertion</a:t>
            </a:r>
          </a:p>
        </p:txBody>
      </p:sp>
      <p:pic>
        <p:nvPicPr>
          <p:cNvPr id="6" name="Picture 6" descr="LifecathMidline.jpg">
            <a:extLst>
              <a:ext uri="{FF2B5EF4-FFF2-40B4-BE49-F238E27FC236}">
                <a16:creationId xmlns:a16="http://schemas.microsoft.com/office/drawing/2014/main" id="{7354A625-6535-1D4B-AD10-A4561BDC7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4" r="28149"/>
          <a:stretch>
            <a:fillRect/>
          </a:stretch>
        </p:blipFill>
        <p:spPr bwMode="auto">
          <a:xfrm>
            <a:off x="8380725" y="1497242"/>
            <a:ext cx="2170286" cy="4300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1">
            <a:hlinkClick r:id="" action="ppaction://media"/>
            <a:extLst>
              <a:ext uri="{FF2B5EF4-FFF2-40B4-BE49-F238E27FC236}">
                <a16:creationId xmlns:a16="http://schemas.microsoft.com/office/drawing/2014/main" id="{E623BE15-D626-4E40-91F6-7A3E556DD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2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1" y="1600202"/>
            <a:ext cx="6969551" cy="4435559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GB" altLang="en-US" sz="2000" dirty="0">
                <a:ea typeface="Arial Unicode MS" panose="020B0604020202020204" pitchFamily="34" charset="-128"/>
                <a:cs typeface="Times New Roman" panose="02020603050405020304" pitchFamily="18" charset="0"/>
              </a:rPr>
              <a:t>Midlines provides a long - term alternative to the CVAD when central access is not required or there is no clinical benefit to a CVAD (MAGIC study, Chopra, 2015)</a:t>
            </a:r>
          </a:p>
          <a:p>
            <a:pPr marL="0" indent="0">
              <a:buNone/>
              <a:defRPr/>
            </a:pPr>
            <a:endParaRPr lang="en-GB" altLang="en-US" sz="2000" dirty="0"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GB" altLang="en-US" sz="2000" b="1" dirty="0">
                <a:ea typeface="Arial Unicode MS" panose="020B0604020202020204" pitchFamily="34" charset="-128"/>
                <a:cs typeface="Times New Roman" panose="02020603050405020304" pitchFamily="18" charset="0"/>
              </a:rPr>
              <a:t>665 scenarios </a:t>
            </a:r>
          </a:p>
          <a:p>
            <a:pPr>
              <a:defRPr/>
            </a:pPr>
            <a:r>
              <a:rPr lang="en-GB" altLang="en-US" sz="2000" dirty="0">
                <a:ea typeface="Arial Unicode MS" panose="020B0604020202020204" pitchFamily="34" charset="-128"/>
                <a:cs typeface="Times New Roman" panose="02020603050405020304" pitchFamily="18" charset="0"/>
              </a:rPr>
              <a:t>38% of PICCs were appropriate</a:t>
            </a:r>
          </a:p>
          <a:p>
            <a:pPr>
              <a:defRPr/>
            </a:pPr>
            <a:r>
              <a:rPr lang="en-GB" altLang="en-US" sz="2000" dirty="0">
                <a:ea typeface="Arial Unicode MS" panose="020B0604020202020204" pitchFamily="34" charset="-128"/>
                <a:cs typeface="Times New Roman" panose="02020603050405020304" pitchFamily="18" charset="0"/>
              </a:rPr>
              <a:t>43% were in inappropriate</a:t>
            </a:r>
          </a:p>
          <a:p>
            <a:pPr>
              <a:defRPr/>
            </a:pPr>
            <a:r>
              <a:rPr lang="en-GB" altLang="en-US" sz="2000" dirty="0">
                <a:ea typeface="Arial Unicode MS" panose="020B0604020202020204" pitchFamily="34" charset="-128"/>
                <a:cs typeface="Times New Roman" panose="02020603050405020304" pitchFamily="18" charset="0"/>
              </a:rPr>
              <a:t>19% uncertain</a:t>
            </a:r>
          </a:p>
          <a:p>
            <a:pPr>
              <a:lnSpc>
                <a:spcPct val="80000"/>
              </a:lnSpc>
              <a:buNone/>
            </a:pPr>
            <a:endParaRPr lang="en-GB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en-US" sz="2130" dirty="0">
                <a:cs typeface="Times New Roman" panose="02020603050405020304" pitchFamily="18" charset="0"/>
              </a:rPr>
              <a:t>Michigan Appropriateness Guide for Intravenous Catheters (MAGIC)</a:t>
            </a:r>
            <a:endParaRPr lang="en-US" sz="213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Midline Insertion</a:t>
            </a:r>
          </a:p>
        </p:txBody>
      </p:sp>
      <p:pic>
        <p:nvPicPr>
          <p:cNvPr id="6" name="Audio 1">
            <a:hlinkClick r:id="" action="ppaction://media"/>
            <a:extLst>
              <a:ext uri="{FF2B5EF4-FFF2-40B4-BE49-F238E27FC236}">
                <a16:creationId xmlns:a16="http://schemas.microsoft.com/office/drawing/2014/main" id="{8F0C460F-EE5F-4941-8429-350FD66CC1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2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1" y="1600202"/>
            <a:ext cx="6969551" cy="4435559"/>
          </a:xfrm>
        </p:spPr>
        <p:txBody>
          <a:bodyPr/>
          <a:lstStyle/>
          <a:p>
            <a:pPr>
              <a:defRPr/>
            </a:pPr>
            <a:r>
              <a:rPr lang="en-GB" altLang="en-US" sz="2000" b="1" dirty="0">
                <a:cs typeface="Times New Roman" panose="02020603050405020304" pitchFamily="18" charset="0"/>
              </a:rPr>
              <a:t>Leaderflex:</a:t>
            </a:r>
            <a:r>
              <a:rPr lang="en-GB" altLang="en-US" sz="2000" dirty="0">
                <a:cs typeface="Times New Roman" panose="02020603050405020304" pitchFamily="18" charset="0"/>
              </a:rPr>
              <a:t> up to 29 days dwell</a:t>
            </a:r>
          </a:p>
          <a:p>
            <a:pPr>
              <a:defRPr/>
            </a:pPr>
            <a:r>
              <a:rPr lang="en-GB" altLang="en-US" sz="2000" dirty="0" err="1">
                <a:cs typeface="Times New Roman" panose="02020603050405020304" pitchFamily="18" charset="0"/>
              </a:rPr>
              <a:t>Smart</a:t>
            </a:r>
            <a:r>
              <a:rPr lang="en-GB" altLang="en-US" sz="2000" b="1" dirty="0" err="1">
                <a:cs typeface="Times New Roman" panose="02020603050405020304" pitchFamily="18" charset="0"/>
              </a:rPr>
              <a:t>midline</a:t>
            </a:r>
            <a:r>
              <a:rPr lang="en-GB" altLang="en-US" sz="2000" b="1" dirty="0">
                <a:cs typeface="Times New Roman" panose="02020603050405020304" pitchFamily="18" charset="0"/>
              </a:rPr>
              <a:t>: </a:t>
            </a:r>
            <a:r>
              <a:rPr lang="en-GB" altLang="en-US" sz="2000" dirty="0">
                <a:cs typeface="Times New Roman" panose="02020603050405020304" pitchFamily="18" charset="0"/>
              </a:rPr>
              <a:t>up to 29 days dwell</a:t>
            </a:r>
          </a:p>
          <a:p>
            <a:pPr lvl="1">
              <a:defRPr/>
            </a:pPr>
            <a:r>
              <a:rPr lang="en-GB" altLang="en-US" sz="2000" dirty="0">
                <a:cs typeface="Times New Roman" panose="02020603050405020304" pitchFamily="18" charset="0"/>
              </a:rPr>
              <a:t>Pressure tested</a:t>
            </a:r>
          </a:p>
          <a:p>
            <a:pPr>
              <a:defRPr/>
            </a:pPr>
            <a:r>
              <a:rPr lang="en-GB" altLang="en-US" sz="2000" dirty="0" err="1">
                <a:cs typeface="Times New Roman" panose="02020603050405020304" pitchFamily="18" charset="0"/>
              </a:rPr>
              <a:t>Lifecath</a:t>
            </a:r>
            <a:r>
              <a:rPr lang="en-GB" altLang="en-US" sz="2000" dirty="0">
                <a:cs typeface="Times New Roman" panose="02020603050405020304" pitchFamily="18" charset="0"/>
              </a:rPr>
              <a:t> midline: Dwell for length of treatment</a:t>
            </a:r>
          </a:p>
          <a:p>
            <a:pPr>
              <a:lnSpc>
                <a:spcPct val="80000"/>
              </a:lnSpc>
              <a:buNone/>
            </a:pPr>
            <a:endParaRPr lang="en-GB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altLang="en-US" sz="2130" dirty="0">
                <a:solidFill>
                  <a:schemeClr val="tx2"/>
                </a:solidFill>
                <a:cs typeface="Times New Roman" panose="02020603050405020304" pitchFamily="18" charset="0"/>
              </a:rPr>
              <a:t>EDC / Midlines</a:t>
            </a:r>
            <a:endParaRPr lang="en-US" sz="2130" dirty="0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Midline Insertion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32F769FF-6FBC-7945-AFD6-658FEEB9D1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844" y="3212976"/>
            <a:ext cx="2808312" cy="265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EF51524D-09C2-7F40-A8DB-334DF13C7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1600202"/>
            <a:ext cx="3528392" cy="266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1">
            <a:hlinkClick r:id="" action="ppaction://media"/>
            <a:extLst>
              <a:ext uri="{FF2B5EF4-FFF2-40B4-BE49-F238E27FC236}">
                <a16:creationId xmlns:a16="http://schemas.microsoft.com/office/drawing/2014/main" id="{0593633B-A653-C24B-AE04-9B1B8F7DA2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8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130" dirty="0" err="1"/>
              <a:t>Smartmidline</a:t>
            </a:r>
            <a:endParaRPr lang="en-US" sz="213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Midline Insertion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172FD7A-2D64-B944-B218-D76D1087CF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247752"/>
              </p:ext>
            </p:extLst>
          </p:nvPr>
        </p:nvGraphicFramePr>
        <p:xfrm>
          <a:off x="2315369" y="1544854"/>
          <a:ext cx="7561262" cy="42802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67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6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53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13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23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Device</a:t>
                      </a:r>
                      <a:endParaRPr lang="en-GB" sz="1100" dirty="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Length (cm)</a:t>
                      </a:r>
                      <a:endParaRPr lang="en-GB" sz="1100" dirty="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Maximum pressure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Maximum flow rate (viscosity 11.8cvP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6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Smart midline 2fr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4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150 psi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1.5 ml/s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6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Smart midline 2fr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6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150 psi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1.5 ml/s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6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Smart midline 2fr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8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150 psi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1ml/s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36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Smart midline 2fr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10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150 psi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1ml/s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36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Smart midline 2fr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15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150 psi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0.5ml/s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36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Smart midline 2fr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20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150 psi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0.5ml/s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36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Smart midline 3fr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6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100 psi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1.5ml/s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36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Smart midline 3fr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8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100 psi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1.5ml/s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36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Smart midline 3fr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10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100 psi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1.5ml/s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36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Smart midline 3fr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12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100 psi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1ml/s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36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Smart midline 3fr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15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100 psi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 ml/s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36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Smart midline 3fr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20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100 psi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 ml/s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36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Smart midline 4fr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12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300psi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5 ml/s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36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Smart midline 4fr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15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300psi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5 ml/s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36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Smart midline 4fr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20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300psi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5 ml/s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36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Smart midline 4fr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25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300psi</a:t>
                      </a:r>
                      <a:endParaRPr lang="en-GB" sz="110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5 ml/s</a:t>
                      </a:r>
                      <a:endParaRPr lang="en-GB" sz="1100" dirty="0">
                        <a:effectLst/>
                        <a:latin typeface="Gill Alt One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pic>
        <p:nvPicPr>
          <p:cNvPr id="7" name="Audio 4">
            <a:hlinkClick r:id="" action="ppaction://media"/>
            <a:extLst>
              <a:ext uri="{FF2B5EF4-FFF2-40B4-BE49-F238E27FC236}">
                <a16:creationId xmlns:a16="http://schemas.microsoft.com/office/drawing/2014/main" id="{72FE86D1-8D3F-B94E-A289-CA74730320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17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altLang="en-US" sz="2130" dirty="0">
                <a:cs typeface="Times New Roman" panose="02020603050405020304" pitchFamily="18" charset="0"/>
              </a:rPr>
              <a:t>Insertion Technique</a:t>
            </a:r>
            <a:endParaRPr lang="en-US" sz="213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Midline Insertion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C327A2FA-04E7-504E-85B3-78DB7430B4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456" y="2204864"/>
            <a:ext cx="5399087" cy="303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1">
            <a:hlinkClick r:id="" action="ppaction://media"/>
            <a:extLst>
              <a:ext uri="{FF2B5EF4-FFF2-40B4-BE49-F238E27FC236}">
                <a16:creationId xmlns:a16="http://schemas.microsoft.com/office/drawing/2014/main" id="{A1DA3D5B-7062-BA41-89A3-4DD5BB240F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5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altLang="en-US" sz="2130" dirty="0">
                <a:solidFill>
                  <a:schemeClr val="tx2"/>
                </a:solidFill>
                <a:cs typeface="Times New Roman" panose="02020603050405020304" pitchFamily="18" charset="0"/>
              </a:rPr>
              <a:t>PICC / Midline insertion pack </a:t>
            </a:r>
            <a:endParaRPr lang="en-US" sz="2130" dirty="0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Midline Insertion</a:t>
            </a:r>
          </a:p>
        </p:txBody>
      </p:sp>
      <p:pic>
        <p:nvPicPr>
          <p:cNvPr id="6" name="Picture 7" descr="PICC-Midline Pack.jpg">
            <a:extLst>
              <a:ext uri="{FF2B5EF4-FFF2-40B4-BE49-F238E27FC236}">
                <a16:creationId xmlns:a16="http://schemas.microsoft.com/office/drawing/2014/main" id="{87D766FC-C5EC-EF49-94A8-698BE23C4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"/>
          <a:stretch>
            <a:fillRect/>
          </a:stretch>
        </p:blipFill>
        <p:spPr bwMode="auto">
          <a:xfrm>
            <a:off x="2947989" y="1341438"/>
            <a:ext cx="6473825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3">
            <a:hlinkClick r:id="" action="ppaction://media"/>
            <a:extLst>
              <a:ext uri="{FF2B5EF4-FFF2-40B4-BE49-F238E27FC236}">
                <a16:creationId xmlns:a16="http://schemas.microsoft.com/office/drawing/2014/main" id="{77AD5704-2DD9-3540-9129-0AC82AA031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0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130" dirty="0"/>
              <a:t>To be used with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Midline Insertion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54AC6F16-7E5D-EE4A-B040-80803C64D8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529" r="-27940" b="-1324"/>
          <a:stretch>
            <a:fillRect/>
          </a:stretch>
        </p:blipFill>
        <p:spPr bwMode="auto">
          <a:xfrm>
            <a:off x="119336" y="1628800"/>
            <a:ext cx="3313113" cy="290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6FEC2314-53C5-D447-9DFB-F1874EDED0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1874338"/>
            <a:ext cx="3465512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0A3FB6C-1335-F047-8F34-1B6D17A1B9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2107431"/>
            <a:ext cx="4602162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udio 2">
            <a:hlinkClick r:id="" action="ppaction://media"/>
            <a:extLst>
              <a:ext uri="{FF2B5EF4-FFF2-40B4-BE49-F238E27FC236}">
                <a16:creationId xmlns:a16="http://schemas.microsoft.com/office/drawing/2014/main" id="{BE21000E-929E-5E45-A347-FC1F477299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2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1" y="1600202"/>
            <a:ext cx="6969551" cy="4435559"/>
          </a:xfrm>
        </p:spPr>
        <p:txBody>
          <a:bodyPr/>
          <a:lstStyle/>
          <a:p>
            <a:pPr>
              <a:defRPr/>
            </a:pPr>
            <a:r>
              <a:rPr lang="en-US" altLang="en-US" sz="2000" dirty="0">
                <a:ea typeface="Gill Alt One MT"/>
                <a:cs typeface="Times New Roman" panose="02020603050405020304" pitchFamily="18" charset="0"/>
              </a:rPr>
              <a:t>Explain procedure to patient</a:t>
            </a:r>
          </a:p>
          <a:p>
            <a:pPr>
              <a:defRPr/>
            </a:pPr>
            <a:r>
              <a:rPr lang="en-US" altLang="en-US" sz="2000" dirty="0">
                <a:ea typeface="Gill Alt One MT"/>
                <a:cs typeface="Times New Roman" panose="02020603050405020304" pitchFamily="18" charset="0"/>
              </a:rPr>
              <a:t>Gain consent</a:t>
            </a:r>
          </a:p>
          <a:p>
            <a:pPr>
              <a:defRPr/>
            </a:pPr>
            <a:r>
              <a:rPr lang="en-US" altLang="en-US" sz="2000" dirty="0">
                <a:ea typeface="Gill Alt One MT"/>
                <a:cs typeface="Times New Roman" panose="02020603050405020304" pitchFamily="18" charset="0"/>
              </a:rPr>
              <a:t>Place patient supine with arm extended approx. 90º to the trunk. </a:t>
            </a:r>
          </a:p>
          <a:p>
            <a:pPr>
              <a:defRPr/>
            </a:pPr>
            <a:r>
              <a:rPr lang="en-US" altLang="en-US" sz="2000" dirty="0">
                <a:ea typeface="Gill Alt One MT"/>
                <a:cs typeface="Times New Roman" panose="02020603050405020304" pitchFamily="18" charset="0"/>
              </a:rPr>
              <a:t>Apply tourniquet</a:t>
            </a:r>
          </a:p>
          <a:p>
            <a:pPr>
              <a:defRPr/>
            </a:pPr>
            <a:r>
              <a:rPr lang="en-US" altLang="en-US" sz="2000" dirty="0">
                <a:ea typeface="Gill Alt One MT"/>
                <a:cs typeface="Times New Roman" panose="02020603050405020304" pitchFamily="18" charset="0"/>
              </a:rPr>
              <a:t>Identify suitable vein– loosen tourniquet</a:t>
            </a:r>
          </a:p>
          <a:p>
            <a:pPr>
              <a:defRPr/>
            </a:pPr>
            <a:r>
              <a:rPr lang="en-US" altLang="en-US" sz="2000" dirty="0">
                <a:ea typeface="Gill Alt One MT"/>
                <a:cs typeface="Times New Roman" panose="02020603050405020304" pitchFamily="18" charset="0"/>
              </a:rPr>
              <a:t>Clean skin (allow to dry)</a:t>
            </a:r>
          </a:p>
          <a:p>
            <a:pPr>
              <a:defRPr/>
            </a:pPr>
            <a:r>
              <a:rPr lang="en-US" altLang="en-US" sz="2000" dirty="0">
                <a:ea typeface="Gill Alt One MT"/>
                <a:cs typeface="Times New Roman" panose="02020603050405020304" pitchFamily="18" charset="0"/>
              </a:rPr>
              <a:t> Apply drape</a:t>
            </a:r>
          </a:p>
          <a:p>
            <a:pPr>
              <a:defRPr/>
            </a:pPr>
            <a:r>
              <a:rPr lang="en-US" altLang="en-US" sz="2000" dirty="0">
                <a:ea typeface="Gill Alt One MT"/>
                <a:cs typeface="Times New Roman" panose="02020603050405020304" pitchFamily="18" charset="0"/>
              </a:rPr>
              <a:t>Administer local </a:t>
            </a:r>
            <a:r>
              <a:rPr lang="en-US" altLang="en-US" sz="2000" dirty="0" err="1">
                <a:ea typeface="Gill Alt One MT"/>
                <a:cs typeface="Times New Roman" panose="02020603050405020304" pitchFamily="18" charset="0"/>
              </a:rPr>
              <a:t>anaesthetic</a:t>
            </a:r>
            <a:r>
              <a:rPr lang="en-US" altLang="en-US" sz="2000" dirty="0">
                <a:ea typeface="Gill Alt One MT"/>
                <a:cs typeface="Times New Roman" panose="02020603050405020304" pitchFamily="18" charset="0"/>
              </a:rPr>
              <a:t> if necessary</a:t>
            </a:r>
          </a:p>
          <a:p>
            <a:pPr>
              <a:defRPr/>
            </a:pPr>
            <a:r>
              <a:rPr lang="en-US" altLang="en-US" sz="2000" dirty="0">
                <a:ea typeface="Gill Alt One MT"/>
                <a:cs typeface="Times New Roman" panose="02020603050405020304" pitchFamily="18" charset="0"/>
              </a:rPr>
              <a:t>Prime catheter and prepare equipment</a:t>
            </a:r>
          </a:p>
          <a:p>
            <a:pPr>
              <a:lnSpc>
                <a:spcPct val="80000"/>
              </a:lnSpc>
              <a:buNone/>
            </a:pPr>
            <a:endParaRPr lang="en-GB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altLang="en-US" sz="2130" dirty="0">
                <a:solidFill>
                  <a:schemeClr val="tx2"/>
                </a:solidFill>
              </a:rPr>
              <a:t> </a:t>
            </a:r>
            <a:r>
              <a:rPr lang="en-GB" altLang="en-US" sz="2130" dirty="0">
                <a:solidFill>
                  <a:schemeClr val="tx2"/>
                </a:solidFill>
                <a:cs typeface="Times New Roman" panose="02020603050405020304" pitchFamily="18" charset="0"/>
              </a:rPr>
              <a:t>Procedure: Preparation</a:t>
            </a:r>
            <a:endParaRPr lang="en-US" sz="2130" dirty="0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Midline Insertion</a:t>
            </a:r>
          </a:p>
        </p:txBody>
      </p:sp>
      <p:pic>
        <p:nvPicPr>
          <p:cNvPr id="6" name="Audio 1">
            <a:hlinkClick r:id="" action="ppaction://media"/>
            <a:extLst>
              <a:ext uri="{FF2B5EF4-FFF2-40B4-BE49-F238E27FC236}">
                <a16:creationId xmlns:a16="http://schemas.microsoft.com/office/drawing/2014/main" id="{7BD5AEAE-EBF2-914C-B2DF-DF0BD8C88D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5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1" y="1600202"/>
            <a:ext cx="6969551" cy="4435559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GB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Seldinger</a:t>
            </a:r>
            <a:r>
              <a:rPr lang="en-GB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Technique (Leaderflex)</a:t>
            </a:r>
          </a:p>
          <a:p>
            <a:pPr marL="0" indent="0">
              <a:buNone/>
              <a:defRPr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Needle            Wire               Catheter</a:t>
            </a:r>
          </a:p>
          <a:p>
            <a:pPr>
              <a:defRPr/>
            </a:pP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GB" sz="2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Modified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Seldinger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Lifecath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  <a:defRPr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Needle            Wire               Peel away sheath      		Catheter</a:t>
            </a:r>
          </a:p>
          <a:p>
            <a:pPr>
              <a:lnSpc>
                <a:spcPct val="80000"/>
              </a:lnSpc>
              <a:buNone/>
            </a:pPr>
            <a:endParaRPr lang="en-GB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altLang="en-US" sz="2130" dirty="0" err="1">
                <a:cs typeface="Times New Roman" panose="02020603050405020304" pitchFamily="18" charset="0"/>
              </a:rPr>
              <a:t>Seldinger</a:t>
            </a:r>
            <a:r>
              <a:rPr lang="en-GB" altLang="en-US" sz="2130" dirty="0">
                <a:cs typeface="Times New Roman" panose="02020603050405020304" pitchFamily="18" charset="0"/>
              </a:rPr>
              <a:t> Techniques</a:t>
            </a:r>
            <a:endParaRPr lang="en-US" sz="213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Midline Insertion</a:t>
            </a:r>
          </a:p>
        </p:txBody>
      </p:sp>
      <p:pic>
        <p:nvPicPr>
          <p:cNvPr id="6" name="Audio 1">
            <a:hlinkClick r:id="" action="ppaction://media"/>
            <a:extLst>
              <a:ext uri="{FF2B5EF4-FFF2-40B4-BE49-F238E27FC236}">
                <a16:creationId xmlns:a16="http://schemas.microsoft.com/office/drawing/2014/main" id="{7FE37CE7-F930-834E-8B6C-C720B58EF2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  <p:sp>
        <p:nvSpPr>
          <p:cNvPr id="7" name="Right Arrow 3">
            <a:extLst>
              <a:ext uri="{FF2B5EF4-FFF2-40B4-BE49-F238E27FC236}">
                <a16:creationId xmlns:a16="http://schemas.microsoft.com/office/drawing/2014/main" id="{8DAA9D09-10A4-4B47-B4F4-F5E2DF36B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456" y="2291378"/>
            <a:ext cx="979488" cy="484188"/>
          </a:xfrm>
          <a:prstGeom prst="rightArrow">
            <a:avLst>
              <a:gd name="adj1" fmla="val 50000"/>
              <a:gd name="adj2" fmla="val 50105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en-US"/>
          </a:p>
        </p:txBody>
      </p:sp>
      <p:sp>
        <p:nvSpPr>
          <p:cNvPr id="8" name="Right Arrow 4">
            <a:extLst>
              <a:ext uri="{FF2B5EF4-FFF2-40B4-BE49-F238E27FC236}">
                <a16:creationId xmlns:a16="http://schemas.microsoft.com/office/drawing/2014/main" id="{B6A5CBDE-88B8-024A-8BDC-2DC4DD523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91378"/>
            <a:ext cx="977900" cy="484188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en-US"/>
          </a:p>
        </p:txBody>
      </p:sp>
      <p:sp>
        <p:nvSpPr>
          <p:cNvPr id="9" name="Right Arrow 6">
            <a:extLst>
              <a:ext uri="{FF2B5EF4-FFF2-40B4-BE49-F238E27FC236}">
                <a16:creationId xmlns:a16="http://schemas.microsoft.com/office/drawing/2014/main" id="{1A61A23C-4AC2-EF4B-931F-8A7F7AF3D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044" y="3921125"/>
            <a:ext cx="977900" cy="484188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en-US"/>
          </a:p>
        </p:txBody>
      </p:sp>
      <p:sp>
        <p:nvSpPr>
          <p:cNvPr id="10" name="Right Arrow 7">
            <a:extLst>
              <a:ext uri="{FF2B5EF4-FFF2-40B4-BE49-F238E27FC236}">
                <a16:creationId xmlns:a16="http://schemas.microsoft.com/office/drawing/2014/main" id="{382A971A-C185-1745-86EE-911C0833A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3921125"/>
            <a:ext cx="977900" cy="484188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en-US"/>
          </a:p>
        </p:txBody>
      </p:sp>
      <p:sp>
        <p:nvSpPr>
          <p:cNvPr id="11" name="Right Arrow 8">
            <a:extLst>
              <a:ext uri="{FF2B5EF4-FFF2-40B4-BE49-F238E27FC236}">
                <a16:creationId xmlns:a16="http://schemas.microsoft.com/office/drawing/2014/main" id="{52515CA3-CF7F-684C-B98D-03FBE669F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920" y="3921125"/>
            <a:ext cx="977900" cy="484188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6898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130" dirty="0"/>
              <a:t>Six Steps of </a:t>
            </a:r>
            <a:r>
              <a:rPr lang="en-US" sz="2130" dirty="0" err="1"/>
              <a:t>Seldinger</a:t>
            </a:r>
            <a:r>
              <a:rPr lang="en-US" sz="2130" dirty="0"/>
              <a:t> Technique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Midline Insertion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88A3A10-DE33-9B4B-94D8-9C42C6AC81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74" y="1772816"/>
            <a:ext cx="5394252" cy="408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1">
            <a:hlinkClick r:id="" action="ppaction://media"/>
            <a:extLst>
              <a:ext uri="{FF2B5EF4-FFF2-40B4-BE49-F238E27FC236}">
                <a16:creationId xmlns:a16="http://schemas.microsoft.com/office/drawing/2014/main" id="{77DEF702-B45A-564E-9338-8DBFDE3264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2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altLang="en-US" sz="2130" dirty="0">
                <a:cs typeface="Times New Roman" panose="02020603050405020304" pitchFamily="18" charset="0"/>
              </a:rPr>
              <a:t>Modified </a:t>
            </a:r>
            <a:r>
              <a:rPr lang="en-GB" altLang="en-US" sz="2130" dirty="0" err="1">
                <a:cs typeface="Times New Roman" panose="02020603050405020304" pitchFamily="18" charset="0"/>
              </a:rPr>
              <a:t>SeldingerTechnique</a:t>
            </a:r>
            <a:r>
              <a:rPr lang="en-GB" altLang="en-US" sz="2130" dirty="0">
                <a:cs typeface="Times New Roman" panose="02020603050405020304" pitchFamily="18" charset="0"/>
              </a:rPr>
              <a:t> (MST)</a:t>
            </a:r>
            <a:endParaRPr lang="en-US" sz="213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Midline Insertion</a:t>
            </a:r>
          </a:p>
        </p:txBody>
      </p:sp>
      <p:pic>
        <p:nvPicPr>
          <p:cNvPr id="6" name="Content Placeholder 4" descr="P1010102">
            <a:extLst>
              <a:ext uri="{FF2B5EF4-FFF2-40B4-BE49-F238E27FC236}">
                <a16:creationId xmlns:a16="http://schemas.microsoft.com/office/drawing/2014/main" id="{5A306B0B-BAA5-9F45-B844-D7DB5EF9F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384" y="1990438"/>
            <a:ext cx="2131557" cy="159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P1010103">
            <a:extLst>
              <a:ext uri="{FF2B5EF4-FFF2-40B4-BE49-F238E27FC236}">
                <a16:creationId xmlns:a16="http://schemas.microsoft.com/office/drawing/2014/main" id="{37BB28BA-D398-9D43-9850-50B7C887A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6" y="2006949"/>
            <a:ext cx="2194421" cy="158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P1010104">
            <a:extLst>
              <a:ext uri="{FF2B5EF4-FFF2-40B4-BE49-F238E27FC236}">
                <a16:creationId xmlns:a16="http://schemas.microsoft.com/office/drawing/2014/main" id="{17AEDFB4-64BE-374B-8D17-0E390DAF3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336" y="2023460"/>
            <a:ext cx="1924049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1010110">
            <a:extLst>
              <a:ext uri="{FF2B5EF4-FFF2-40B4-BE49-F238E27FC236}">
                <a16:creationId xmlns:a16="http://schemas.microsoft.com/office/drawing/2014/main" id="{DAC8989F-66E2-5943-B8F3-C9EE72481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385" y="3897314"/>
            <a:ext cx="2131558" cy="183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P1010112">
            <a:extLst>
              <a:ext uri="{FF2B5EF4-FFF2-40B4-BE49-F238E27FC236}">
                <a16:creationId xmlns:a16="http://schemas.microsoft.com/office/drawing/2014/main" id="{6887FA28-54D0-814D-B2AF-C0CB12188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6" y="3897313"/>
            <a:ext cx="2200275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P1010113">
            <a:extLst>
              <a:ext uri="{FF2B5EF4-FFF2-40B4-BE49-F238E27FC236}">
                <a16:creationId xmlns:a16="http://schemas.microsoft.com/office/drawing/2014/main" id="{45BA5CE7-36AF-7D48-945C-6EF1B69CB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3897313"/>
            <a:ext cx="192405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P1010116">
            <a:extLst>
              <a:ext uri="{FF2B5EF4-FFF2-40B4-BE49-F238E27FC236}">
                <a16:creationId xmlns:a16="http://schemas.microsoft.com/office/drawing/2014/main" id="{39B3CC3C-5CEB-4B48-8940-B4569DF29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636" y="3897313"/>
            <a:ext cx="1939716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432074-E058-BE4C-AFF4-69368B3E4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475" y="3221974"/>
            <a:ext cx="20129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1600" dirty="0">
                <a:latin typeface="+mn-lt"/>
              </a:rPr>
              <a:t>Access vein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399E37-3B9E-F942-8C1B-C799565AE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2765" y="3227132"/>
            <a:ext cx="2052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1600" dirty="0">
                <a:latin typeface="+mn-lt"/>
              </a:rPr>
              <a:t>Insert wire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FEC2ADCB-6090-D449-B302-73129C1F2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2676525"/>
            <a:ext cx="1714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en-US" sz="2000"/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F52A9359-11A5-8248-81C3-695281DBF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9737" y="5167313"/>
            <a:ext cx="20716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1600" dirty="0">
                <a:latin typeface="+mn-lt"/>
              </a:rPr>
              <a:t>Insert Peel – away sheath</a:t>
            </a:r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3C336605-33FD-554F-AFA0-18300EC82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872" y="5167313"/>
            <a:ext cx="21304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1600" dirty="0">
                <a:latin typeface="+mn-lt"/>
              </a:rPr>
              <a:t>Remove both wire and dilator</a:t>
            </a:r>
          </a:p>
        </p:txBody>
      </p:sp>
      <p:sp>
        <p:nvSpPr>
          <p:cNvPr id="18" name="TextBox 19">
            <a:extLst>
              <a:ext uri="{FF2B5EF4-FFF2-40B4-BE49-F238E27FC236}">
                <a16:creationId xmlns:a16="http://schemas.microsoft.com/office/drawing/2014/main" id="{D9B20640-B59D-994C-B2E9-5E8BC85A5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718" y="5321301"/>
            <a:ext cx="18907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1600" dirty="0">
                <a:latin typeface="+mn-lt"/>
              </a:rPr>
              <a:t>Insert catheter</a:t>
            </a: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5793F401-0263-394B-844B-E53D46414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0614" y="5321301"/>
            <a:ext cx="18367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600" dirty="0">
                <a:latin typeface="+mn-lt"/>
              </a:rPr>
              <a:t>Peel sheath away</a:t>
            </a:r>
          </a:p>
        </p:txBody>
      </p:sp>
      <p:pic>
        <p:nvPicPr>
          <p:cNvPr id="20" name="Audio 3">
            <a:hlinkClick r:id="" action="ppaction://media"/>
            <a:extLst>
              <a:ext uri="{FF2B5EF4-FFF2-40B4-BE49-F238E27FC236}">
                <a16:creationId xmlns:a16="http://schemas.microsoft.com/office/drawing/2014/main" id="{35A10855-47D7-9D4E-BACD-45AB6ACF4B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7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1" y="1600202"/>
            <a:ext cx="6969551" cy="4435559"/>
          </a:xfrm>
        </p:spPr>
        <p:txBody>
          <a:bodyPr/>
          <a:lstStyle/>
          <a:p>
            <a:pPr>
              <a:defRPr/>
            </a:pPr>
            <a:r>
              <a:rPr lang="en-GB" altLang="en-US" sz="2000" dirty="0">
                <a:cs typeface="Times New Roman" panose="02020603050405020304" pitchFamily="18" charset="0"/>
              </a:rPr>
              <a:t>Aspirate and flush catheter using a 10ml syringe.</a:t>
            </a:r>
          </a:p>
          <a:p>
            <a:pPr>
              <a:defRPr/>
            </a:pPr>
            <a:r>
              <a:rPr lang="en-GB" altLang="en-US" sz="2000" dirty="0">
                <a:cs typeface="Times New Roman" panose="02020603050405020304" pitchFamily="18" charset="0"/>
              </a:rPr>
              <a:t>Flush using a push / pause turbulent flush technique. </a:t>
            </a:r>
          </a:p>
          <a:p>
            <a:pPr>
              <a:defRPr/>
            </a:pPr>
            <a:r>
              <a:rPr lang="en-GB" altLang="en-US" sz="2000" dirty="0">
                <a:cs typeface="Times New Roman" panose="02020603050405020304" pitchFamily="18" charset="0"/>
              </a:rPr>
              <a:t>Apply Bionector TKO</a:t>
            </a:r>
          </a:p>
          <a:p>
            <a:pPr>
              <a:defRPr/>
            </a:pPr>
            <a:r>
              <a:rPr lang="en-GB" altLang="en-US" sz="2000" dirty="0">
                <a:cs typeface="Times New Roman" panose="02020603050405020304" pitchFamily="18" charset="0"/>
              </a:rPr>
              <a:t>Stabilise with a </a:t>
            </a:r>
            <a:r>
              <a:rPr lang="en-GB" altLang="en-US" sz="2000" dirty="0" err="1">
                <a:cs typeface="Times New Roman" panose="02020603050405020304" pitchFamily="18" charset="0"/>
              </a:rPr>
              <a:t>Giplok</a:t>
            </a:r>
            <a:r>
              <a:rPr lang="en-GB" altLang="en-US" sz="2000" dirty="0">
                <a:cs typeface="Times New Roman" panose="02020603050405020304" pitchFamily="18" charset="0"/>
              </a:rPr>
              <a:t> and or surgical glue</a:t>
            </a:r>
          </a:p>
          <a:p>
            <a:pPr>
              <a:defRPr/>
            </a:pPr>
            <a:r>
              <a:rPr lang="en-GB" altLang="en-US" sz="2000" dirty="0">
                <a:cs typeface="Times New Roman" panose="02020603050405020304" pitchFamily="18" charset="0"/>
              </a:rPr>
              <a:t>Apply a </a:t>
            </a:r>
            <a:r>
              <a:rPr lang="en-GB" altLang="en-US" sz="2000" dirty="0" err="1">
                <a:cs typeface="Times New Roman" panose="02020603050405020304" pitchFamily="18" charset="0"/>
              </a:rPr>
              <a:t>bioclusive</a:t>
            </a:r>
            <a:r>
              <a:rPr lang="en-GB" altLang="en-US" sz="2000" dirty="0">
                <a:cs typeface="Times New Roman" panose="02020603050405020304" pitchFamily="18" charset="0"/>
              </a:rPr>
              <a:t>  dressing</a:t>
            </a:r>
          </a:p>
          <a:p>
            <a:pPr>
              <a:defRPr/>
            </a:pPr>
            <a:r>
              <a:rPr lang="en-GB" altLang="en-US" sz="2000" dirty="0">
                <a:cs typeface="Times New Roman" panose="02020603050405020304" pitchFamily="18" charset="0"/>
              </a:rPr>
              <a:t>Ensure patient and staff education.</a:t>
            </a:r>
          </a:p>
          <a:p>
            <a:pPr>
              <a:defRPr/>
            </a:pPr>
            <a:r>
              <a:rPr kumimoji="1" lang="en-GB" altLang="en-US" sz="2000" dirty="0">
                <a:cs typeface="Times New Roman" panose="02020603050405020304" pitchFamily="18" charset="0"/>
              </a:rPr>
              <a:t>Record details of insertion </a:t>
            </a:r>
          </a:p>
          <a:p>
            <a:pPr>
              <a:buNone/>
              <a:defRPr/>
            </a:pPr>
            <a:r>
              <a:rPr kumimoji="1" lang="en-GB" altLang="en-US" sz="2000" dirty="0">
                <a:cs typeface="Times New Roman" panose="02020603050405020304" pitchFamily="18" charset="0"/>
              </a:rPr>
              <a:t>   (Lot number/length/expiry date)</a:t>
            </a:r>
            <a:r>
              <a:rPr kumimoji="1" lang="en-GB" altLang="en-US" dirty="0"/>
              <a:t> </a:t>
            </a:r>
          </a:p>
          <a:p>
            <a:pPr>
              <a:lnSpc>
                <a:spcPct val="80000"/>
              </a:lnSpc>
              <a:buNone/>
            </a:pPr>
            <a:endParaRPr lang="en-GB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altLang="en-US" sz="2130" dirty="0">
                <a:solidFill>
                  <a:schemeClr val="tx2"/>
                </a:solidFill>
                <a:cs typeface="Times New Roman" panose="02020603050405020304" pitchFamily="18" charset="0"/>
              </a:rPr>
              <a:t>Post Procedure</a:t>
            </a:r>
            <a:endParaRPr lang="en-US" sz="2130" dirty="0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Midline Insertion</a:t>
            </a:r>
          </a:p>
        </p:txBody>
      </p:sp>
      <p:pic>
        <p:nvPicPr>
          <p:cNvPr id="6" name="Picture 3" descr="Grip-Lok_onPatient.jpg">
            <a:extLst>
              <a:ext uri="{FF2B5EF4-FFF2-40B4-BE49-F238E27FC236}">
                <a16:creationId xmlns:a16="http://schemas.microsoft.com/office/drawing/2014/main" id="{116C7006-32A7-CA46-8449-F6C4776215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1" y="1700214"/>
            <a:ext cx="345757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3">
            <a:hlinkClick r:id="" action="ppaction://media"/>
            <a:extLst>
              <a:ext uri="{FF2B5EF4-FFF2-40B4-BE49-F238E27FC236}">
                <a16:creationId xmlns:a16="http://schemas.microsoft.com/office/drawing/2014/main" id="{C7651DFA-7BB2-7648-92FD-CB75A8CCC0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4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1" y="1600202"/>
            <a:ext cx="6969551" cy="4435559"/>
          </a:xfrm>
        </p:spPr>
        <p:txBody>
          <a:bodyPr/>
          <a:lstStyle/>
          <a:p>
            <a:pPr>
              <a:defRPr/>
            </a:pPr>
            <a:r>
              <a:rPr lang="en-GB" altLang="en-US" sz="2000" dirty="0">
                <a:ea typeface="MS PGothic" panose="020B0600070205080204" pitchFamily="34" charset="-128"/>
                <a:cs typeface="Times New Roman" panose="02020603050405020304" pitchFamily="18" charset="0"/>
              </a:rPr>
              <a:t>Difficulty in accessing vein</a:t>
            </a:r>
          </a:p>
          <a:p>
            <a:pPr>
              <a:defRPr/>
            </a:pPr>
            <a:endParaRPr lang="en-GB" altLang="en-US" sz="2000" dirty="0"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altLang="en-US" sz="2000" dirty="0">
                <a:ea typeface="MS PGothic" panose="020B0600070205080204" pitchFamily="34" charset="-128"/>
                <a:cs typeface="Times New Roman" panose="02020603050405020304" pitchFamily="18" charset="0"/>
              </a:rPr>
              <a:t>Arterial puncture</a:t>
            </a:r>
          </a:p>
          <a:p>
            <a:pPr marL="0" indent="0">
              <a:buNone/>
              <a:defRPr/>
            </a:pPr>
            <a:endParaRPr lang="en-GB" altLang="en-US" sz="2000" dirty="0"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altLang="en-US" sz="2000" dirty="0">
                <a:ea typeface="MS PGothic" panose="020B0600070205080204" pitchFamily="34" charset="-128"/>
                <a:cs typeface="Times New Roman" panose="02020603050405020304" pitchFamily="18" charset="0"/>
              </a:rPr>
              <a:t>Nerve injury</a:t>
            </a:r>
          </a:p>
          <a:p>
            <a:pPr marL="0" indent="0">
              <a:buNone/>
              <a:defRPr/>
            </a:pPr>
            <a:endParaRPr lang="en-GB" altLang="en-US" sz="2000" dirty="0"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altLang="en-US" sz="2000" dirty="0">
                <a:ea typeface="MS PGothic" panose="020B0600070205080204" pitchFamily="34" charset="-128"/>
                <a:cs typeface="Times New Roman" panose="02020603050405020304" pitchFamily="18" charset="0"/>
              </a:rPr>
              <a:t>Difficulty threading Midline</a:t>
            </a:r>
          </a:p>
          <a:p>
            <a:pPr>
              <a:defRPr/>
            </a:pPr>
            <a:endParaRPr lang="en-GB" altLang="en-US" sz="2000" dirty="0"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altLang="en-US" sz="2000" dirty="0">
                <a:ea typeface="MS PGothic" panose="020B0600070205080204" pitchFamily="34" charset="-128"/>
                <a:cs typeface="Times New Roman" panose="02020603050405020304" pitchFamily="18" charset="0"/>
              </a:rPr>
              <a:t>Malposition of tip (too long)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altLang="en-US" sz="213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Complications</a:t>
            </a:r>
            <a:endParaRPr lang="en-US" sz="2130" dirty="0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Midline Insertion</a:t>
            </a:r>
          </a:p>
        </p:txBody>
      </p:sp>
      <p:pic>
        <p:nvPicPr>
          <p:cNvPr id="6" name="Audio 1">
            <a:hlinkClick r:id="" action="ppaction://media"/>
            <a:extLst>
              <a:ext uri="{FF2B5EF4-FFF2-40B4-BE49-F238E27FC236}">
                <a16:creationId xmlns:a16="http://schemas.microsoft.com/office/drawing/2014/main" id="{0542B3B4-5B2A-7F4F-AAF3-DCF64CAC23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2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1" y="1600202"/>
            <a:ext cx="6969551" cy="4435559"/>
          </a:xfrm>
        </p:spPr>
        <p:txBody>
          <a:bodyPr/>
          <a:lstStyle/>
          <a:p>
            <a:pPr marL="0" indent="0">
              <a:buNone/>
              <a:defRPr/>
            </a:pPr>
            <a:r>
              <a:rPr kumimoji="1" lang="en-GB" altLang="en-US" sz="2000" b="1" dirty="0">
                <a:ea typeface="MS PGothic" panose="020B0600070205080204" pitchFamily="34" charset="-128"/>
                <a:cs typeface="Times New Roman" panose="02020603050405020304" pitchFamily="18" charset="0"/>
              </a:rPr>
              <a:t>Care Bundle</a:t>
            </a:r>
          </a:p>
          <a:p>
            <a:pPr>
              <a:defRPr/>
            </a:pPr>
            <a:r>
              <a:rPr kumimoji="1" lang="en-GB" altLang="en-US" sz="2000" dirty="0">
                <a:ea typeface="MS PGothic" panose="020B0600070205080204" pitchFamily="34" charset="-128"/>
                <a:cs typeface="Times New Roman" panose="02020603050405020304" pitchFamily="18" charset="0"/>
              </a:rPr>
              <a:t>Remove if no longer required</a:t>
            </a:r>
          </a:p>
          <a:p>
            <a:pPr>
              <a:defRPr/>
            </a:pPr>
            <a:r>
              <a:rPr kumimoji="1" lang="en-GB" altLang="en-US" sz="2000" dirty="0">
                <a:ea typeface="MS PGothic" panose="020B0600070205080204" pitchFamily="34" charset="-128"/>
                <a:cs typeface="Times New Roman" panose="02020603050405020304" pitchFamily="18" charset="0"/>
              </a:rPr>
              <a:t>Use a needle-free device –</a:t>
            </a:r>
            <a:r>
              <a:rPr kumimoji="1" lang="en-GB" altLang="en-US" sz="2000" dirty="0" err="1">
                <a:ea typeface="MS PGothic" panose="020B0600070205080204" pitchFamily="34" charset="-128"/>
                <a:cs typeface="Times New Roman" panose="02020603050405020304" pitchFamily="18" charset="0"/>
              </a:rPr>
              <a:t>BionectorTKO</a:t>
            </a:r>
            <a:r>
              <a:rPr kumimoji="1" lang="en-GB" altLang="en-US" sz="2000" dirty="0">
                <a:ea typeface="MS PGothic" panose="020B0600070205080204" pitchFamily="34" charset="-128"/>
                <a:cs typeface="Times New Roman" panose="02020603050405020304" pitchFamily="18" charset="0"/>
              </a:rPr>
              <a:t> – </a:t>
            </a:r>
            <a:r>
              <a:rPr kumimoji="1" lang="en-GB" altLang="en-US" sz="2000" dirty="0">
                <a:solidFill>
                  <a:srgbClr val="FF0000"/>
                </a:solidFill>
                <a:ea typeface="MS PGothic" panose="020B0600070205080204" pitchFamily="34" charset="-128"/>
                <a:cs typeface="Times New Roman" panose="02020603050405020304" pitchFamily="18" charset="0"/>
              </a:rPr>
              <a:t>change weekly</a:t>
            </a:r>
          </a:p>
          <a:p>
            <a:pPr>
              <a:defRPr/>
            </a:pPr>
            <a:r>
              <a:rPr kumimoji="1" lang="en-GB" altLang="en-US" sz="2000" dirty="0">
                <a:ea typeface="MS PGothic" panose="020B0600070205080204" pitchFamily="34" charset="-128"/>
                <a:cs typeface="Times New Roman" panose="02020603050405020304" pitchFamily="18" charset="0"/>
              </a:rPr>
              <a:t>Use </a:t>
            </a:r>
            <a:r>
              <a:rPr kumimoji="1" lang="en-GB" altLang="en-US" sz="2000" dirty="0" err="1">
                <a:ea typeface="MS PGothic" panose="020B0600070205080204" pitchFamily="34" charset="-128"/>
                <a:cs typeface="Times New Roman" panose="02020603050405020304" pitchFamily="18" charset="0"/>
              </a:rPr>
              <a:t>Griplok</a:t>
            </a:r>
            <a:r>
              <a:rPr kumimoji="1" lang="en-GB" altLang="en-US" sz="2000" dirty="0">
                <a:ea typeface="MS PGothic" panose="020B0600070205080204" pitchFamily="34" charset="-128"/>
                <a:cs typeface="Times New Roman" panose="02020603050405020304" pitchFamily="18" charset="0"/>
              </a:rPr>
              <a:t> to secure catheter – </a:t>
            </a:r>
            <a:r>
              <a:rPr kumimoji="1" lang="en-GB" altLang="en-US" sz="2000" dirty="0">
                <a:solidFill>
                  <a:srgbClr val="FF0000"/>
                </a:solidFill>
                <a:ea typeface="MS PGothic" panose="020B0600070205080204" pitchFamily="34" charset="-128"/>
                <a:cs typeface="Times New Roman" panose="02020603050405020304" pitchFamily="18" charset="0"/>
              </a:rPr>
              <a:t>change weekly</a:t>
            </a:r>
          </a:p>
          <a:p>
            <a:pPr>
              <a:defRPr/>
            </a:pPr>
            <a:r>
              <a:rPr kumimoji="1" lang="en-GB" altLang="en-US" sz="2000" dirty="0">
                <a:ea typeface="MS PGothic" panose="020B0600070205080204" pitchFamily="34" charset="-128"/>
                <a:cs typeface="Times New Roman" panose="02020603050405020304" pitchFamily="18" charset="0"/>
              </a:rPr>
              <a:t>Cover site with </a:t>
            </a:r>
            <a:r>
              <a:rPr kumimoji="1" lang="en-GB" altLang="en-US" sz="2000" dirty="0" err="1">
                <a:ea typeface="MS PGothic" panose="020B0600070205080204" pitchFamily="34" charset="-128"/>
                <a:cs typeface="Times New Roman" panose="02020603050405020304" pitchFamily="18" charset="0"/>
              </a:rPr>
              <a:t>bioclusive</a:t>
            </a:r>
            <a:r>
              <a:rPr kumimoji="1" lang="en-GB" altLang="en-US" sz="2000" dirty="0">
                <a:ea typeface="MS PGothic" panose="020B0600070205080204" pitchFamily="34" charset="-128"/>
                <a:cs typeface="Times New Roman" panose="02020603050405020304" pitchFamily="18" charset="0"/>
              </a:rPr>
              <a:t> dressing – </a:t>
            </a:r>
            <a:r>
              <a:rPr kumimoji="1" lang="en-GB" altLang="en-US" sz="2000" dirty="0">
                <a:solidFill>
                  <a:srgbClr val="FF0000"/>
                </a:solidFill>
                <a:ea typeface="MS PGothic" panose="020B0600070205080204" pitchFamily="34" charset="-128"/>
                <a:cs typeface="Times New Roman" panose="02020603050405020304" pitchFamily="18" charset="0"/>
              </a:rPr>
              <a:t>change weekly</a:t>
            </a:r>
            <a:r>
              <a:rPr kumimoji="1" lang="en-GB" altLang="en-US" sz="2000" dirty="0">
                <a:ea typeface="MS PGothic" panose="020B0600070205080204" pitchFamily="34" charset="-128"/>
                <a:cs typeface="Times New Roman" panose="02020603050405020304" pitchFamily="18" charset="0"/>
              </a:rPr>
              <a:t> (or more frequently if required)</a:t>
            </a:r>
          </a:p>
          <a:p>
            <a:pPr>
              <a:defRPr/>
            </a:pPr>
            <a:r>
              <a:rPr kumimoji="1" lang="en-GB" altLang="en-US" sz="2000" dirty="0">
                <a:solidFill>
                  <a:srgbClr val="FF0000"/>
                </a:solidFill>
                <a:ea typeface="MS PGothic" panose="020B0600070205080204" pitchFamily="34" charset="-128"/>
                <a:cs typeface="Times New Roman" panose="02020603050405020304" pitchFamily="18" charset="0"/>
              </a:rPr>
              <a:t>Following use </a:t>
            </a:r>
            <a:r>
              <a:rPr kumimoji="1" lang="en-GB" altLang="en-US" sz="2000" dirty="0">
                <a:ea typeface="MS PGothic" panose="020B0600070205080204" pitchFamily="34" charset="-128"/>
                <a:cs typeface="Times New Roman" panose="02020603050405020304" pitchFamily="18" charset="0"/>
              </a:rPr>
              <a:t>flush with 10mls 0.9% sodium chloride (Push  / Pause positive flush) </a:t>
            </a:r>
          </a:p>
          <a:p>
            <a:pPr>
              <a:defRPr/>
            </a:pPr>
            <a:r>
              <a:rPr kumimoji="1" lang="en-GB" altLang="en-US" sz="2000" dirty="0">
                <a:ea typeface="MS PGothic" panose="020B0600070205080204" pitchFamily="34" charset="-128"/>
                <a:cs typeface="Times New Roman" panose="02020603050405020304" pitchFamily="18" charset="0"/>
              </a:rPr>
              <a:t>Record in notes</a:t>
            </a:r>
          </a:p>
          <a:p>
            <a:pPr>
              <a:lnSpc>
                <a:spcPct val="80000"/>
              </a:lnSpc>
              <a:buNone/>
            </a:pPr>
            <a:endParaRPr lang="en-GB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kumimoji="1" lang="en-GB" altLang="en-US" sz="2130" dirty="0">
                <a:cs typeface="Times New Roman" panose="02020603050405020304" pitchFamily="18" charset="0"/>
              </a:rPr>
              <a:t>Care of a Midline </a:t>
            </a:r>
            <a:endParaRPr lang="en-US" sz="213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Midline Insertion</a:t>
            </a:r>
          </a:p>
        </p:txBody>
      </p:sp>
      <p:pic>
        <p:nvPicPr>
          <p:cNvPr id="6" name="Audio 1">
            <a:hlinkClick r:id="" action="ppaction://media"/>
            <a:extLst>
              <a:ext uri="{FF2B5EF4-FFF2-40B4-BE49-F238E27FC236}">
                <a16:creationId xmlns:a16="http://schemas.microsoft.com/office/drawing/2014/main" id="{23EE288C-273F-7145-A286-4F585BE60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3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1" y="1600202"/>
            <a:ext cx="6969551" cy="4435559"/>
          </a:xfrm>
        </p:spPr>
        <p:txBody>
          <a:bodyPr/>
          <a:lstStyle/>
          <a:p>
            <a:pPr>
              <a:buNone/>
            </a:pPr>
            <a:r>
              <a:rPr lang="en-GB" altLang="en-US" sz="2000" b="1" dirty="0">
                <a:cs typeface="Times New Roman" panose="02020603050405020304" pitchFamily="18" charset="0"/>
              </a:rPr>
              <a:t>Patient advice:</a:t>
            </a:r>
          </a:p>
          <a:p>
            <a:pPr>
              <a:buNone/>
            </a:pPr>
            <a:endParaRPr lang="en-GB" altLang="en-US" sz="2000" b="1" dirty="0">
              <a:cs typeface="Times New Roman" panose="02020603050405020304" pitchFamily="18" charset="0"/>
            </a:endParaRPr>
          </a:p>
          <a:p>
            <a:r>
              <a:rPr lang="en-GB" altLang="en-US" sz="2000" dirty="0">
                <a:cs typeface="Times New Roman" panose="02020603050405020304" pitchFamily="18" charset="0"/>
              </a:rPr>
              <a:t>Inform staff of any discomfort/redness/ swelling/ pain or leakage experienced</a:t>
            </a:r>
          </a:p>
          <a:p>
            <a:r>
              <a:rPr lang="en-GB" altLang="en-US" sz="2000" dirty="0">
                <a:cs typeface="Times New Roman" panose="02020603050405020304" pitchFamily="18" charset="0"/>
              </a:rPr>
              <a:t>Avoid strenuous exercise.</a:t>
            </a:r>
          </a:p>
          <a:p>
            <a:r>
              <a:rPr lang="en-GB" altLang="en-US" sz="2000" dirty="0">
                <a:cs typeface="Times New Roman" panose="02020603050405020304" pitchFamily="18" charset="0"/>
              </a:rPr>
              <a:t>Dressing is waterproof so can shower</a:t>
            </a:r>
          </a:p>
          <a:p>
            <a:r>
              <a:rPr lang="en-GB" altLang="en-US" sz="2000" dirty="0">
                <a:cs typeface="Times New Roman" panose="02020603050405020304" pitchFamily="18" charset="0"/>
              </a:rPr>
              <a:t>Patient information leaflet available </a:t>
            </a:r>
          </a:p>
          <a:p>
            <a:pPr>
              <a:lnSpc>
                <a:spcPct val="80000"/>
              </a:lnSpc>
              <a:buNone/>
            </a:pPr>
            <a:endParaRPr lang="en-GB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altLang="en-US" sz="2130" dirty="0">
                <a:cs typeface="Times New Roman" panose="02020603050405020304" pitchFamily="18" charset="0"/>
              </a:rPr>
              <a:t>Patient Information</a:t>
            </a:r>
            <a:endParaRPr lang="en-US" sz="213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Midline Insertion</a:t>
            </a:r>
          </a:p>
        </p:txBody>
      </p:sp>
      <p:pic>
        <p:nvPicPr>
          <p:cNvPr id="6" name="Audio 1">
            <a:hlinkClick r:id="" action="ppaction://media"/>
            <a:extLst>
              <a:ext uri="{FF2B5EF4-FFF2-40B4-BE49-F238E27FC236}">
                <a16:creationId xmlns:a16="http://schemas.microsoft.com/office/drawing/2014/main" id="{E802CDA6-F9BC-6948-9699-C705B99735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7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1" y="1600202"/>
            <a:ext cx="6969551" cy="4435559"/>
          </a:xfrm>
        </p:spPr>
        <p:txBody>
          <a:bodyPr/>
          <a:lstStyle/>
          <a:p>
            <a:r>
              <a:rPr lang="en-GB" altLang="en-US" sz="2000" dirty="0">
                <a:cs typeface="Times New Roman" panose="02020603050405020304" pitchFamily="18" charset="0"/>
              </a:rPr>
              <a:t>It has been recognised that the midline offers greater quality of care to patients; as it prevents the need for repeated cannulation and associated complications. </a:t>
            </a:r>
          </a:p>
          <a:p>
            <a:r>
              <a:rPr lang="en-GB" altLang="en-US" sz="2000" dirty="0">
                <a:cs typeface="Times New Roman" panose="02020603050405020304" pitchFamily="18" charset="0"/>
              </a:rPr>
              <a:t>It should be noted, for example, that a patient whose line remains </a:t>
            </a:r>
            <a:r>
              <a:rPr lang="en-GB" altLang="en-US" sz="2000" dirty="0" err="1">
                <a:cs typeface="Times New Roman" panose="02020603050405020304" pitchFamily="18" charset="0"/>
              </a:rPr>
              <a:t>insitu</a:t>
            </a:r>
            <a:r>
              <a:rPr lang="en-GB" altLang="en-US" sz="2000" dirty="0">
                <a:cs typeface="Times New Roman" panose="02020603050405020304" pitchFamily="18" charset="0"/>
              </a:rPr>
              <a:t> for 29 days would have 10 cannula placed in this time.</a:t>
            </a:r>
          </a:p>
          <a:p>
            <a:r>
              <a:rPr lang="en-GB" altLang="en-US" sz="2000" dirty="0">
                <a:cs typeface="Times New Roman" panose="02020603050405020304" pitchFamily="18" charset="0"/>
              </a:rPr>
              <a:t>Another option where no clinical benefit for Central Venous Access Device. </a:t>
            </a:r>
          </a:p>
          <a:p>
            <a:pPr>
              <a:lnSpc>
                <a:spcPct val="80000"/>
              </a:lnSpc>
              <a:buNone/>
            </a:pPr>
            <a:endParaRPr lang="en-GB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altLang="en-US" sz="2130" dirty="0">
                <a:cs typeface="Times New Roman" panose="02020603050405020304" pitchFamily="18" charset="0"/>
              </a:rPr>
              <a:t>Summary</a:t>
            </a:r>
          </a:p>
          <a:p>
            <a:endParaRPr lang="en-US" sz="213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Midline Insertion</a:t>
            </a:r>
          </a:p>
        </p:txBody>
      </p:sp>
      <p:pic>
        <p:nvPicPr>
          <p:cNvPr id="6" name="Audio 1">
            <a:hlinkClick r:id="" action="ppaction://media"/>
            <a:extLst>
              <a:ext uri="{FF2B5EF4-FFF2-40B4-BE49-F238E27FC236}">
                <a16:creationId xmlns:a16="http://schemas.microsoft.com/office/drawing/2014/main" id="{FA8B395D-3037-9D4A-BFE7-90A5700B3E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9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1" y="1600202"/>
            <a:ext cx="6969551" cy="4435559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Ultrasound Guided Leaderflex insertion</a:t>
            </a:r>
            <a:endParaRPr lang="en-US" alt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en-US" sz="2000" dirty="0">
                <a:solidFill>
                  <a:schemeClr val="tx1"/>
                </a:solidFill>
              </a:rPr>
              <a:t>Add: smart midline insertion**</a:t>
            </a:r>
          </a:p>
          <a:p>
            <a:pPr marL="0" indent="0">
              <a:buNone/>
            </a:pPr>
            <a:endParaRPr lang="en-US" alt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en-US" sz="2000" dirty="0">
                <a:solidFill>
                  <a:schemeClr val="tx1"/>
                </a:solidFill>
              </a:rPr>
              <a:t>Add: </a:t>
            </a:r>
            <a:r>
              <a:rPr lang="en-US" altLang="en-US" sz="2000" dirty="0" err="1">
                <a:solidFill>
                  <a:schemeClr val="tx1"/>
                </a:solidFill>
              </a:rPr>
              <a:t>smartmidline</a:t>
            </a:r>
            <a:r>
              <a:rPr lang="en-US" altLang="en-US" sz="2000" dirty="0">
                <a:solidFill>
                  <a:schemeClr val="tx1"/>
                </a:solidFill>
              </a:rPr>
              <a:t> insertion with dilator**</a:t>
            </a:r>
          </a:p>
          <a:p>
            <a:pPr marL="0" indent="0">
              <a:buNone/>
            </a:pPr>
            <a:endParaRPr lang="en-US" alt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en-US" sz="2000" dirty="0">
                <a:solidFill>
                  <a:schemeClr val="tx1"/>
                </a:solidFill>
              </a:rPr>
              <a:t>Add: </a:t>
            </a:r>
            <a:r>
              <a:rPr lang="en-US" altLang="en-US" sz="2000" dirty="0" err="1">
                <a:solidFill>
                  <a:schemeClr val="tx1"/>
                </a:solidFill>
              </a:rPr>
              <a:t>Lifecath</a:t>
            </a:r>
            <a:r>
              <a:rPr lang="en-US" altLang="en-US" sz="2000" dirty="0">
                <a:solidFill>
                  <a:schemeClr val="tx1"/>
                </a:solidFill>
              </a:rPr>
              <a:t> midline insertion**</a:t>
            </a:r>
          </a:p>
          <a:p>
            <a:pPr>
              <a:lnSpc>
                <a:spcPct val="80000"/>
              </a:lnSpc>
              <a:buNone/>
            </a:pPr>
            <a:endParaRPr lang="en-GB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en-US" sz="2130" dirty="0"/>
              <a:t>Video</a:t>
            </a:r>
            <a:endParaRPr lang="en-US" sz="213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Midline Insertion</a:t>
            </a:r>
          </a:p>
        </p:txBody>
      </p:sp>
      <p:pic>
        <p:nvPicPr>
          <p:cNvPr id="6" name="Audio 1">
            <a:hlinkClick r:id="" action="ppaction://media"/>
            <a:extLst>
              <a:ext uri="{FF2B5EF4-FFF2-40B4-BE49-F238E27FC236}">
                <a16:creationId xmlns:a16="http://schemas.microsoft.com/office/drawing/2014/main" id="{9CE9025C-291C-B647-A10D-1BDE81E1A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0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1" y="1600202"/>
            <a:ext cx="6969551" cy="4435559"/>
          </a:xfrm>
        </p:spPr>
        <p:txBody>
          <a:bodyPr/>
          <a:lstStyle/>
          <a:p>
            <a:pPr>
              <a:defRPr/>
            </a:pPr>
            <a:r>
              <a:rPr lang="en-US" altLang="en-US" sz="2000" dirty="0">
                <a:ea typeface="MS PGothic" panose="020B0600070205080204" pitchFamily="34" charset="-128"/>
                <a:cs typeface="Times New Roman" panose="02020603050405020304" pitchFamily="18" charset="0"/>
              </a:rPr>
              <a:t>Current Practices in IV therapy</a:t>
            </a:r>
          </a:p>
          <a:p>
            <a:pPr marL="0" indent="0">
              <a:buNone/>
              <a:defRPr/>
            </a:pPr>
            <a:endParaRPr lang="en-US" altLang="en-US" sz="2000" dirty="0"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en-US" sz="2000" dirty="0">
                <a:ea typeface="MS PGothic" panose="020B0600070205080204" pitchFamily="34" charset="-128"/>
                <a:cs typeface="Times New Roman" panose="02020603050405020304" pitchFamily="18" charset="0"/>
              </a:rPr>
              <a:t>Overview of Vascular Access Devices </a:t>
            </a:r>
          </a:p>
          <a:p>
            <a:pPr>
              <a:defRPr/>
            </a:pPr>
            <a:endParaRPr lang="en-US" altLang="en-US" sz="2000" dirty="0"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en-US" sz="2000" dirty="0">
                <a:ea typeface="MS PGothic" panose="020B0600070205080204" pitchFamily="34" charset="-128"/>
                <a:cs typeface="Times New Roman" panose="02020603050405020304" pitchFamily="18" charset="0"/>
              </a:rPr>
              <a:t>Device Selection</a:t>
            </a:r>
          </a:p>
          <a:p>
            <a:pPr>
              <a:defRPr/>
            </a:pPr>
            <a:endParaRPr lang="en-US" altLang="en-US" sz="2000" dirty="0"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en-US" sz="2000" dirty="0">
                <a:ea typeface="MS PGothic" panose="020B0600070205080204" pitchFamily="34" charset="-128"/>
                <a:cs typeface="Times New Roman" panose="02020603050405020304" pitchFamily="18" charset="0"/>
              </a:rPr>
              <a:t>Overview of Midlines</a:t>
            </a:r>
          </a:p>
          <a:p>
            <a:pPr>
              <a:defRPr/>
            </a:pPr>
            <a:endParaRPr lang="en-US" altLang="en-US" sz="2000" dirty="0"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en-US" sz="2000" dirty="0">
                <a:ea typeface="MS PGothic" panose="020B0600070205080204" pitchFamily="34" charset="-128"/>
                <a:cs typeface="Times New Roman" panose="02020603050405020304" pitchFamily="18" charset="0"/>
              </a:rPr>
              <a:t>Insertion techniques</a:t>
            </a:r>
          </a:p>
          <a:p>
            <a:pPr>
              <a:lnSpc>
                <a:spcPct val="80000"/>
              </a:lnSpc>
              <a:buNone/>
            </a:pPr>
            <a:endParaRPr lang="en-GB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altLang="en-US" sz="2130" dirty="0">
                <a:cs typeface="Times New Roman" panose="02020603050405020304" pitchFamily="18" charset="0"/>
              </a:rPr>
              <a:t>Session Content</a:t>
            </a:r>
            <a:endParaRPr lang="en-US" sz="213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Midline Insertion</a:t>
            </a:r>
          </a:p>
        </p:txBody>
      </p:sp>
      <p:pic>
        <p:nvPicPr>
          <p:cNvPr id="6" name="Audio 1">
            <a:hlinkClick r:id="" action="ppaction://media"/>
            <a:extLst>
              <a:ext uri="{FF2B5EF4-FFF2-40B4-BE49-F238E27FC236}">
                <a16:creationId xmlns:a16="http://schemas.microsoft.com/office/drawing/2014/main" id="{E7171476-E1E1-FF45-8D42-43E19E1585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3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altLang="en-US" sz="2400" dirty="0"/>
              <a:t>Practice </a:t>
            </a:r>
            <a:r>
              <a:rPr lang="en-GB" altLang="en-US" sz="2130" dirty="0"/>
              <a:t>Session</a:t>
            </a:r>
            <a:endParaRPr lang="en-US" sz="213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Midline Insertion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BFA8E66F-A88F-CD4D-986C-2235230F1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35" y="1841020"/>
            <a:ext cx="5311130" cy="374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1">
            <a:hlinkClick r:id="" action="ppaction://media"/>
            <a:extLst>
              <a:ext uri="{FF2B5EF4-FFF2-40B4-BE49-F238E27FC236}">
                <a16:creationId xmlns:a16="http://schemas.microsoft.com/office/drawing/2014/main" id="{8A396C2C-E472-A54A-A1C3-E2B46B7E25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7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1" y="1600202"/>
            <a:ext cx="10972799" cy="4435559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en-GB" altLang="en-US" sz="2000" dirty="0">
                <a:cs typeface="Times New Roman" panose="02020603050405020304" pitchFamily="18" charset="0"/>
              </a:rPr>
              <a:t>Intravenous (I.V.) therapy has become a vital component in patient care and it is estimated that the majority of patients (80%) admitted to any hospital in the United Kingdom will receive an I.V. device during their hospital stay each year, (</a:t>
            </a:r>
            <a:r>
              <a:rPr lang="en-GB" altLang="en-US" sz="2000" dirty="0" err="1">
                <a:cs typeface="Times New Roman" panose="02020603050405020304" pitchFamily="18" charset="0"/>
              </a:rPr>
              <a:t>Alexandrou</a:t>
            </a:r>
            <a:r>
              <a:rPr lang="en-GB" altLang="en-US" sz="2000" dirty="0">
                <a:cs typeface="Times New Roman" panose="02020603050405020304" pitchFamily="18" charset="0"/>
              </a:rPr>
              <a:t> 2016). </a:t>
            </a:r>
          </a:p>
          <a:p>
            <a:pPr>
              <a:lnSpc>
                <a:spcPct val="80000"/>
              </a:lnSpc>
              <a:buNone/>
            </a:pPr>
            <a:endParaRPr lang="en-GB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altLang="en-US" sz="2130" dirty="0">
                <a:cs typeface="Times New Roman" panose="02020603050405020304" pitchFamily="18" charset="0"/>
              </a:rPr>
              <a:t>Vascular Access</a:t>
            </a:r>
            <a:endParaRPr lang="en-US" sz="213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Midline Insertion</a:t>
            </a:r>
          </a:p>
        </p:txBody>
      </p:sp>
      <p:pic>
        <p:nvPicPr>
          <p:cNvPr id="6" name="Audio 1">
            <a:hlinkClick r:id="" action="ppaction://media"/>
            <a:extLst>
              <a:ext uri="{FF2B5EF4-FFF2-40B4-BE49-F238E27FC236}">
                <a16:creationId xmlns:a16="http://schemas.microsoft.com/office/drawing/2014/main" id="{8DEE3A4E-00D3-1C41-8824-B1CF8BA51E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6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1" y="1600202"/>
            <a:ext cx="6969551" cy="4435559"/>
          </a:xfrm>
        </p:spPr>
        <p:txBody>
          <a:bodyPr/>
          <a:lstStyle/>
          <a:p>
            <a:pPr>
              <a:defRPr/>
            </a:pPr>
            <a:r>
              <a:rPr lang="en-GB" sz="2000" dirty="0">
                <a:cs typeface="Times New Roman" panose="02020603050405020304" pitchFamily="18" charset="0"/>
              </a:rPr>
              <a:t>The most commonly used invasive medical device within acute care settings in NHS (Scotland)</a:t>
            </a:r>
          </a:p>
          <a:p>
            <a:pPr marL="0" indent="0">
              <a:buNone/>
              <a:defRPr/>
            </a:pPr>
            <a:r>
              <a:rPr lang="en-GB" sz="2000" dirty="0">
                <a:cs typeface="Times New Roman" panose="02020603050405020304" pitchFamily="18" charset="0"/>
              </a:rPr>
              <a:t>Complications include:</a:t>
            </a:r>
          </a:p>
          <a:p>
            <a:pPr>
              <a:defRPr/>
            </a:pPr>
            <a:r>
              <a:rPr lang="en-GB" sz="2000" dirty="0">
                <a:cs typeface="Times New Roman" panose="02020603050405020304" pitchFamily="18" charset="0"/>
              </a:rPr>
              <a:t>Catheter failure (35-50%) Helm, 2015</a:t>
            </a:r>
          </a:p>
          <a:p>
            <a:pPr>
              <a:defRPr/>
            </a:pPr>
            <a:r>
              <a:rPr lang="en-GB" sz="2000" dirty="0">
                <a:cs typeface="Times New Roman" panose="02020603050405020304" pitchFamily="18" charset="0"/>
              </a:rPr>
              <a:t>Phlebitis</a:t>
            </a:r>
          </a:p>
          <a:p>
            <a:pPr>
              <a:defRPr/>
            </a:pPr>
            <a:r>
              <a:rPr lang="en-GB" sz="2000" dirty="0">
                <a:cs typeface="Times New Roman" panose="02020603050405020304" pitchFamily="18" charset="0"/>
              </a:rPr>
              <a:t>CRBSIs</a:t>
            </a:r>
          </a:p>
          <a:p>
            <a:pPr marL="0" indent="0">
              <a:buNone/>
              <a:defRPr/>
            </a:pPr>
            <a:r>
              <a:rPr lang="en-GB" sz="2000" dirty="0">
                <a:cs typeface="Times New Roman" panose="02020603050405020304" pitchFamily="18" charset="0"/>
              </a:rPr>
              <a:t>Complications can arise due to:</a:t>
            </a:r>
          </a:p>
          <a:p>
            <a:pPr>
              <a:defRPr/>
            </a:pPr>
            <a:r>
              <a:rPr lang="en-GB" sz="2000" dirty="0">
                <a:cs typeface="Times New Roman" panose="02020603050405020304" pitchFamily="18" charset="0"/>
              </a:rPr>
              <a:t>Poor insertion technique</a:t>
            </a:r>
          </a:p>
          <a:p>
            <a:pPr>
              <a:defRPr/>
            </a:pPr>
            <a:r>
              <a:rPr lang="en-GB" sz="2000" dirty="0">
                <a:cs typeface="Times New Roman" panose="02020603050405020304" pitchFamily="18" charset="0"/>
              </a:rPr>
              <a:t>Poor maintenance</a:t>
            </a:r>
          </a:p>
          <a:p>
            <a:pPr marL="0" indent="0">
              <a:buNone/>
              <a:defRPr/>
            </a:pPr>
            <a:r>
              <a:rPr lang="en-GB" sz="2000" dirty="0">
                <a:cs typeface="Times New Roman" panose="02020603050405020304" pitchFamily="18" charset="0"/>
              </a:rPr>
              <a:t>PVC’s are invasive devices and should only be inserted when there are clear clinical indicators.</a:t>
            </a:r>
          </a:p>
          <a:p>
            <a:pPr marL="0" indent="0">
              <a:buNone/>
              <a:defRPr/>
            </a:pPr>
            <a:r>
              <a:rPr lang="en-GB" sz="900" dirty="0"/>
              <a:t>(Health Protection Scotland, 2014)</a:t>
            </a:r>
            <a:endParaRPr lang="en-GB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altLang="en-US" sz="2130" dirty="0">
                <a:cs typeface="Times New Roman" panose="02020603050405020304" pitchFamily="18" charset="0"/>
              </a:rPr>
              <a:t>Peripheral Vascular Catheter (PVC)</a:t>
            </a:r>
            <a:endParaRPr lang="en-US" sz="213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Midline Insertion</a:t>
            </a:r>
          </a:p>
        </p:txBody>
      </p:sp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01E74983-545D-7A4B-8DD0-8F6CF0BB81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1772816"/>
            <a:ext cx="3168896" cy="316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1">
            <a:hlinkClick r:id="" action="ppaction://media"/>
            <a:extLst>
              <a:ext uri="{FF2B5EF4-FFF2-40B4-BE49-F238E27FC236}">
                <a16:creationId xmlns:a16="http://schemas.microsoft.com/office/drawing/2014/main" id="{288C2CB3-CA44-1643-9382-7B3712C68A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7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1" y="1600202"/>
            <a:ext cx="6969551" cy="4435559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GB" altLang="en-US" sz="2000" b="1" dirty="0">
                <a:solidFill>
                  <a:schemeClr val="tx2"/>
                </a:solidFill>
                <a:cs typeface="Times New Roman" panose="02020603050405020304" pitchFamily="18" charset="0"/>
              </a:rPr>
              <a:t>Short peripheral IV cannula:</a:t>
            </a:r>
          </a:p>
          <a:p>
            <a:pPr>
              <a:defRPr/>
            </a:pPr>
            <a:r>
              <a:rPr lang="en-GB" altLang="en-US" sz="2000" dirty="0">
                <a:cs typeface="Times New Roman" panose="02020603050405020304" pitchFamily="18" charset="0"/>
              </a:rPr>
              <a:t>Effects of prolonged IV therapy using peripheral cannula</a:t>
            </a:r>
          </a:p>
          <a:p>
            <a:pPr>
              <a:defRPr/>
            </a:pPr>
            <a:r>
              <a:rPr lang="en-GB" altLang="en-US" sz="2000" dirty="0">
                <a:cs typeface="Times New Roman" panose="02020603050405020304" pitchFamily="18" charset="0"/>
              </a:rPr>
              <a:t>Effects of repeated prolonged cannulation</a:t>
            </a:r>
          </a:p>
          <a:p>
            <a:pPr>
              <a:defRPr/>
            </a:pPr>
            <a:r>
              <a:rPr lang="en-GB" sz="2000" dirty="0">
                <a:cs typeface="Times New Roman" panose="02020603050405020304" pitchFamily="18" charset="0"/>
              </a:rPr>
              <a:t>Delay in treatment and cost of delayed long term device placement</a:t>
            </a:r>
          </a:p>
          <a:p>
            <a:pPr>
              <a:defRPr/>
            </a:pPr>
            <a:r>
              <a:rPr lang="en-GB" sz="2000" dirty="0">
                <a:cs typeface="Times New Roman" panose="02020603050405020304" pitchFamily="18" charset="0"/>
              </a:rPr>
              <a:t>Vessel health and preservation.</a:t>
            </a:r>
            <a:endParaRPr lang="en-GB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altLang="en-US" sz="2130" dirty="0">
                <a:solidFill>
                  <a:schemeClr val="tx2"/>
                </a:solidFill>
                <a:cs typeface="Times New Roman" panose="02020603050405020304" pitchFamily="18" charset="0"/>
              </a:rPr>
              <a:t>Current Practice</a:t>
            </a:r>
            <a:endParaRPr lang="en-US" sz="2130" dirty="0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Midline Insertion</a:t>
            </a:r>
          </a:p>
        </p:txBody>
      </p:sp>
      <p:pic>
        <p:nvPicPr>
          <p:cNvPr id="6" name="Picture 3" descr="Biovalve.jpg">
            <a:extLst>
              <a:ext uri="{FF2B5EF4-FFF2-40B4-BE49-F238E27FC236}">
                <a16:creationId xmlns:a16="http://schemas.microsoft.com/office/drawing/2014/main" id="{2D4FE2F2-0436-F746-A6F2-46BFBCE0C4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154" y="3933056"/>
            <a:ext cx="5651998" cy="176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CDF60A82-0E9F-5548-8613-43C26B98B6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2060848"/>
            <a:ext cx="2592288" cy="33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1">
            <a:hlinkClick r:id="" action="ppaction://media"/>
            <a:extLst>
              <a:ext uri="{FF2B5EF4-FFF2-40B4-BE49-F238E27FC236}">
                <a16:creationId xmlns:a16="http://schemas.microsoft.com/office/drawing/2014/main" id="{65EC309B-F363-4C44-9EFF-2BD90E4C7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2584" y="5572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3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en-US" sz="2130" dirty="0"/>
              <a:t>Devices Available</a:t>
            </a:r>
            <a:endParaRPr lang="en-US" sz="213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Midline Insertion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264A94F-1519-1346-A644-31FEA3134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647430"/>
            <a:ext cx="2246040" cy="194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www.registerednursern.com/wp-content/uploads/2012/01/Left-IJ-central-line-Internal-Jugular-line.jpg">
            <a:extLst>
              <a:ext uri="{FF2B5EF4-FFF2-40B4-BE49-F238E27FC236}">
                <a16:creationId xmlns:a16="http://schemas.microsoft.com/office/drawing/2014/main" id="{A43D466A-7A4E-ED47-94AD-6B27C0B82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17547" r="17547"/>
          <a:stretch>
            <a:fillRect/>
          </a:stretch>
        </p:blipFill>
        <p:spPr bwMode="auto">
          <a:xfrm>
            <a:off x="5591944" y="1647430"/>
            <a:ext cx="2077456" cy="1939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</p:spPr>
      </p:pic>
      <p:pic>
        <p:nvPicPr>
          <p:cNvPr id="8" name="Picture 7" descr="http://www.thewomens.org.au/uploads/images/HealthInformation/FactSheets/English/PICC_line.jpg">
            <a:extLst>
              <a:ext uri="{FF2B5EF4-FFF2-40B4-BE49-F238E27FC236}">
                <a16:creationId xmlns:a16="http://schemas.microsoft.com/office/drawing/2014/main" id="{D0D16CDD-33D6-D64E-BD11-FED2005F1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3717032"/>
            <a:ext cx="2082259" cy="1939977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images.jpg">
            <a:extLst>
              <a:ext uri="{FF2B5EF4-FFF2-40B4-BE49-F238E27FC236}">
                <a16:creationId xmlns:a16="http://schemas.microsoft.com/office/drawing/2014/main" id="{A6EB1A6D-B201-224B-8886-8D85AD97A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468" y="3802063"/>
            <a:ext cx="2053478" cy="1715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images.jpg">
            <a:extLst>
              <a:ext uri="{FF2B5EF4-FFF2-40B4-BE49-F238E27FC236}">
                <a16:creationId xmlns:a16="http://schemas.microsoft.com/office/drawing/2014/main" id="{3A5F0714-4450-F64F-80A5-0398F953C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586" y="1647430"/>
            <a:ext cx="2089150" cy="1939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014C1A-6698-D749-A687-87ADFCBD76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1649829"/>
            <a:ext cx="2095233" cy="1939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Audio 1">
            <a:hlinkClick r:id="" action="ppaction://media"/>
            <a:extLst>
              <a:ext uri="{FF2B5EF4-FFF2-40B4-BE49-F238E27FC236}">
                <a16:creationId xmlns:a16="http://schemas.microsoft.com/office/drawing/2014/main" id="{F06991E7-9333-FF49-9DAA-03E4FAE68D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4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altLang="en-US" sz="2130" dirty="0">
                <a:solidFill>
                  <a:schemeClr val="tx2"/>
                </a:solidFill>
              </a:rPr>
              <a:t>What Determines Which Vascular Access Device is Placed?</a:t>
            </a:r>
          </a:p>
          <a:p>
            <a:endParaRPr lang="en-US" sz="213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Midline Insertion</a:t>
            </a:r>
          </a:p>
        </p:txBody>
      </p:sp>
      <p:pic>
        <p:nvPicPr>
          <p:cNvPr id="6" name="Picture 5" descr="LeaderFlex_Product(Curved).jpg">
            <a:extLst>
              <a:ext uri="{FF2B5EF4-FFF2-40B4-BE49-F238E27FC236}">
                <a16:creationId xmlns:a16="http://schemas.microsoft.com/office/drawing/2014/main" id="{4132079A-542A-1147-B293-6CB9B3C042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03" b="21236"/>
          <a:stretch>
            <a:fillRect/>
          </a:stretch>
        </p:blipFill>
        <p:spPr bwMode="auto">
          <a:xfrm>
            <a:off x="6311900" y="2924175"/>
            <a:ext cx="139700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MaxFlo.jpg">
            <a:extLst>
              <a:ext uri="{FF2B5EF4-FFF2-40B4-BE49-F238E27FC236}">
                <a16:creationId xmlns:a16="http://schemas.microsoft.com/office/drawing/2014/main" id="{BA981600-C93E-0143-A49D-EB7BADC7EB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5" y="3181350"/>
            <a:ext cx="14351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Lifecath PICC.jpg">
            <a:extLst>
              <a:ext uri="{FF2B5EF4-FFF2-40B4-BE49-F238E27FC236}">
                <a16:creationId xmlns:a16="http://schemas.microsoft.com/office/drawing/2014/main" id="{E8F97A0A-7815-394C-8207-AFCCE3EF40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3" b="7234"/>
          <a:stretch>
            <a:fillRect/>
          </a:stretch>
        </p:blipFill>
        <p:spPr bwMode="auto">
          <a:xfrm>
            <a:off x="7867651" y="3284539"/>
            <a:ext cx="2430463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LifecathMidline.jpg">
            <a:extLst>
              <a:ext uri="{FF2B5EF4-FFF2-40B4-BE49-F238E27FC236}">
                <a16:creationId xmlns:a16="http://schemas.microsoft.com/office/drawing/2014/main" id="{29681DB1-F31E-DC4D-8EAF-E726719C0E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49"/>
          <a:stretch>
            <a:fillRect/>
          </a:stretch>
        </p:blipFill>
        <p:spPr bwMode="auto">
          <a:xfrm>
            <a:off x="3209926" y="3429000"/>
            <a:ext cx="294322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udio 2">
            <a:hlinkClick r:id="" action="ppaction://media"/>
            <a:extLst>
              <a:ext uri="{FF2B5EF4-FFF2-40B4-BE49-F238E27FC236}">
                <a16:creationId xmlns:a16="http://schemas.microsoft.com/office/drawing/2014/main" id="{7EA8FA57-3B6E-5446-BEE4-43CA856D6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03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1" y="1600202"/>
            <a:ext cx="6969551" cy="4435559"/>
          </a:xfrm>
        </p:spPr>
        <p:txBody>
          <a:bodyPr/>
          <a:lstStyle/>
          <a:p>
            <a:pPr marL="457200" lvl="1" indent="-457200" defTabSz="457207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cs typeface="Times New Roman" panose="02020603050405020304" pitchFamily="18" charset="0"/>
              </a:rPr>
              <a:t>Duration and type of therapy (vesicant, irritant,</a:t>
            </a:r>
            <a:r>
              <a:rPr lang="en-GB" altLang="en-GB" sz="2000" dirty="0">
                <a:cs typeface="Times New Roman" panose="02020603050405020304" pitchFamily="18" charset="0"/>
              </a:rPr>
              <a:t> hyperosmolar infusions</a:t>
            </a:r>
            <a:r>
              <a:rPr lang="en-GB" altLang="en-US" sz="2000" dirty="0">
                <a:cs typeface="Times New Roman" panose="02020603050405020304" pitchFamily="18" charset="0"/>
              </a:rPr>
              <a:t>) </a:t>
            </a:r>
          </a:p>
          <a:p>
            <a:pPr defTabSz="457207">
              <a:buClr>
                <a:schemeClr val="tx1"/>
              </a:buClr>
              <a:defRPr/>
            </a:pPr>
            <a:r>
              <a:rPr lang="en-GB" altLang="en-US" sz="2000" dirty="0">
                <a:cs typeface="Times New Roman" panose="02020603050405020304" pitchFamily="18" charset="0"/>
              </a:rPr>
              <a:t> Central venous pressure monitoring required?</a:t>
            </a:r>
          </a:p>
          <a:p>
            <a:pPr defTabSz="457207">
              <a:buClr>
                <a:schemeClr val="tx1"/>
              </a:buClr>
              <a:defRPr/>
            </a:pPr>
            <a:r>
              <a:rPr lang="en-GB" altLang="en-US" sz="2000" dirty="0">
                <a:cs typeface="Times New Roman" panose="02020603050405020304" pitchFamily="18" charset="0"/>
              </a:rPr>
              <a:t> Experience available to insert devices</a:t>
            </a:r>
          </a:p>
          <a:p>
            <a:pPr defTabSz="457207">
              <a:buClr>
                <a:schemeClr val="tx1"/>
              </a:buClr>
              <a:defRPr/>
            </a:pPr>
            <a:r>
              <a:rPr lang="en-GB" altLang="en-US" sz="2000" dirty="0">
                <a:cs typeface="Times New Roman" panose="02020603050405020304" pitchFamily="18" charset="0"/>
              </a:rPr>
              <a:t> Patient preference.</a:t>
            </a:r>
          </a:p>
          <a:p>
            <a:pPr marL="0" indent="0">
              <a:buNone/>
              <a:defRPr/>
            </a:pPr>
            <a:endParaRPr lang="en-GB" altLang="en-US" sz="2000" b="1" dirty="0"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GB" altLang="en-US" sz="2000" b="1" dirty="0">
                <a:cs typeface="Times New Roman" panose="02020603050405020304" pitchFamily="18" charset="0"/>
              </a:rPr>
              <a:t>Select the: </a:t>
            </a:r>
          </a:p>
          <a:p>
            <a:pPr marL="0" indent="0">
              <a:buNone/>
              <a:defRPr/>
            </a:pPr>
            <a:r>
              <a:rPr lang="en-GB" altLang="en-US" sz="2000" b="1" dirty="0">
                <a:solidFill>
                  <a:srgbClr val="800000"/>
                </a:solidFill>
                <a:cs typeface="Times New Roman" panose="02020603050405020304" pitchFamily="18" charset="0"/>
              </a:rPr>
              <a:t>Right device</a:t>
            </a:r>
          </a:p>
          <a:p>
            <a:pPr marL="0" indent="0">
              <a:buNone/>
              <a:defRPr/>
            </a:pPr>
            <a:r>
              <a:rPr lang="en-GB" altLang="en-US" sz="2000" b="1" dirty="0">
                <a:solidFill>
                  <a:srgbClr val="800000"/>
                </a:solidFill>
                <a:cs typeface="Times New Roman" panose="02020603050405020304" pitchFamily="18" charset="0"/>
              </a:rPr>
              <a:t>                 Right location</a:t>
            </a:r>
          </a:p>
          <a:p>
            <a:pPr marL="0" indent="0">
              <a:buNone/>
              <a:defRPr/>
            </a:pPr>
            <a:r>
              <a:rPr lang="en-GB" altLang="en-US" sz="2000" b="1" dirty="0">
                <a:solidFill>
                  <a:srgbClr val="800000"/>
                </a:solidFill>
                <a:cs typeface="Times New Roman" panose="02020603050405020304" pitchFamily="18" charset="0"/>
              </a:rPr>
              <a:t>                                    Right time</a:t>
            </a:r>
          </a:p>
          <a:p>
            <a:pPr>
              <a:lnSpc>
                <a:spcPct val="80000"/>
              </a:lnSpc>
              <a:buNone/>
            </a:pPr>
            <a:endParaRPr lang="en-GB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altLang="en-US" sz="2130" dirty="0">
                <a:solidFill>
                  <a:schemeClr val="tx2"/>
                </a:solidFill>
                <a:cs typeface="Times New Roman" panose="02020603050405020304" pitchFamily="18" charset="0"/>
              </a:rPr>
              <a:t>What Influences Your Choice of Vascular Access Device</a:t>
            </a:r>
            <a:r>
              <a:rPr lang="en-GB" altLang="en-US" sz="2130" dirty="0">
                <a:solidFill>
                  <a:schemeClr val="tx2"/>
                </a:solidFill>
              </a:rPr>
              <a:t>?</a:t>
            </a:r>
            <a:endParaRPr lang="en-US" sz="2130" dirty="0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Midline Insertion</a:t>
            </a:r>
          </a:p>
        </p:txBody>
      </p:sp>
      <p:pic>
        <p:nvPicPr>
          <p:cNvPr id="6" name="Audio 3">
            <a:hlinkClick r:id="" action="ppaction://media"/>
            <a:extLst>
              <a:ext uri="{FF2B5EF4-FFF2-40B4-BE49-F238E27FC236}">
                <a16:creationId xmlns:a16="http://schemas.microsoft.com/office/drawing/2014/main" id="{4B6705C9-6804-EE4D-9D8B-0C1E364445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0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eme3">
  <a:themeElements>
    <a:clrScheme name="Vygon Coporate">
      <a:dk1>
        <a:sysClr val="windowText" lastClr="000000"/>
      </a:dk1>
      <a:lt1>
        <a:sysClr val="window" lastClr="FFFFFF"/>
      </a:lt1>
      <a:dk2>
        <a:srgbClr val="009E59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3" id="{A522CAED-ACD1-DA4A-A3D5-01927EEF0349}" vid="{BC735FCF-6B93-F546-9756-769CD4840598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Theme3</Template>
  <TotalTime>11365</TotalTime>
  <Words>1092</Words>
  <Application>Microsoft Macintosh PowerPoint</Application>
  <PresentationFormat>Widescreen</PresentationFormat>
  <Paragraphs>258</Paragraphs>
  <Slides>30</Slides>
  <Notes>0</Notes>
  <HiddenSlides>0</HiddenSlides>
  <MMClips>30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Franklin Gothic Book</vt:lpstr>
      <vt:lpstr>Franklin Gothic Medium</vt:lpstr>
      <vt:lpstr>Gill Alt One MT</vt:lpstr>
      <vt:lpstr>Times New Roman</vt:lpstr>
      <vt:lpstr>Theme3</vt:lpstr>
      <vt:lpstr>Midline Insertion</vt:lpstr>
      <vt:lpstr>Midline Insertion</vt:lpstr>
      <vt:lpstr>Midline Insertion</vt:lpstr>
      <vt:lpstr>Midline Insertion</vt:lpstr>
      <vt:lpstr>Midline Insertion</vt:lpstr>
      <vt:lpstr>Midline Insertion</vt:lpstr>
      <vt:lpstr>Midline Insertion</vt:lpstr>
      <vt:lpstr>Midline Insertion</vt:lpstr>
      <vt:lpstr>Midline Insertion</vt:lpstr>
      <vt:lpstr>Midline Insertion</vt:lpstr>
      <vt:lpstr>Midline Insertion</vt:lpstr>
      <vt:lpstr>Midline Insertion</vt:lpstr>
      <vt:lpstr>Midline Insertion</vt:lpstr>
      <vt:lpstr>Midline Insertion</vt:lpstr>
      <vt:lpstr>Midline Insertion</vt:lpstr>
      <vt:lpstr>Midline Insertion</vt:lpstr>
      <vt:lpstr>Midline Insertion</vt:lpstr>
      <vt:lpstr>Midline Insertion</vt:lpstr>
      <vt:lpstr>Midline Insertion</vt:lpstr>
      <vt:lpstr>Midline Insertion</vt:lpstr>
      <vt:lpstr>Midline Insertion</vt:lpstr>
      <vt:lpstr>Midline Insertion</vt:lpstr>
      <vt:lpstr>Midline Insertion</vt:lpstr>
      <vt:lpstr>Midline Insertion</vt:lpstr>
      <vt:lpstr>Midline Insertion</vt:lpstr>
      <vt:lpstr>Midline Insertion</vt:lpstr>
      <vt:lpstr>Midline Insertion</vt:lpstr>
      <vt:lpstr>Midline Insertion</vt:lpstr>
      <vt:lpstr>Midline Insertion</vt:lpstr>
      <vt:lpstr>Midline Insertion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Kingston</dc:creator>
  <cp:lastModifiedBy>LYONS Daniel</cp:lastModifiedBy>
  <cp:revision>186</cp:revision>
  <dcterms:created xsi:type="dcterms:W3CDTF">2013-04-30T09:49:23Z</dcterms:created>
  <dcterms:modified xsi:type="dcterms:W3CDTF">2020-05-05T16:48:15Z</dcterms:modified>
</cp:coreProperties>
</file>