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3" r:id="rId1"/>
  </p:sldMasterIdLst>
  <p:notesMasterIdLst>
    <p:notesMasterId r:id="rId51"/>
  </p:notesMasterIdLst>
  <p:sldIdLst>
    <p:sldId id="413" r:id="rId2"/>
    <p:sldId id="260" r:id="rId3"/>
    <p:sldId id="414" r:id="rId4"/>
    <p:sldId id="415" r:id="rId5"/>
    <p:sldId id="416" r:id="rId6"/>
    <p:sldId id="417" r:id="rId7"/>
    <p:sldId id="418" r:id="rId8"/>
    <p:sldId id="419" r:id="rId9"/>
    <p:sldId id="420" r:id="rId10"/>
    <p:sldId id="421" r:id="rId11"/>
    <p:sldId id="422" r:id="rId12"/>
    <p:sldId id="423" r:id="rId13"/>
    <p:sldId id="425" r:id="rId14"/>
    <p:sldId id="426" r:id="rId15"/>
    <p:sldId id="427" r:id="rId16"/>
    <p:sldId id="428" r:id="rId17"/>
    <p:sldId id="429" r:id="rId18"/>
    <p:sldId id="430" r:id="rId19"/>
    <p:sldId id="432" r:id="rId20"/>
    <p:sldId id="431" r:id="rId21"/>
    <p:sldId id="433" r:id="rId22"/>
    <p:sldId id="434" r:id="rId23"/>
    <p:sldId id="435" r:id="rId24"/>
    <p:sldId id="436" r:id="rId25"/>
    <p:sldId id="437" r:id="rId26"/>
    <p:sldId id="438" r:id="rId27"/>
    <p:sldId id="439" r:id="rId28"/>
    <p:sldId id="440" r:id="rId29"/>
    <p:sldId id="441" r:id="rId30"/>
    <p:sldId id="442" r:id="rId31"/>
    <p:sldId id="443" r:id="rId32"/>
    <p:sldId id="444" r:id="rId33"/>
    <p:sldId id="445" r:id="rId34"/>
    <p:sldId id="446" r:id="rId35"/>
    <p:sldId id="447" r:id="rId36"/>
    <p:sldId id="448" r:id="rId37"/>
    <p:sldId id="449" r:id="rId38"/>
    <p:sldId id="450" r:id="rId39"/>
    <p:sldId id="451" r:id="rId40"/>
    <p:sldId id="452" r:id="rId41"/>
    <p:sldId id="453" r:id="rId42"/>
    <p:sldId id="454" r:id="rId43"/>
    <p:sldId id="455" r:id="rId44"/>
    <p:sldId id="456" r:id="rId45"/>
    <p:sldId id="457" r:id="rId46"/>
    <p:sldId id="458" r:id="rId47"/>
    <p:sldId id="459" r:id="rId48"/>
    <p:sldId id="460" r:id="rId49"/>
    <p:sldId id="461"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msFPlblAfl+BEzfMl+m9A==" hashData="+Gc+n+2CXkjUKA80gMFvio5O8lSsiG6zcNcImH9LnSctBJSSFQjsRt+5hrjNsCGmMy4MmZz+frrtBuxZUAmr8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82"/>
    <p:restoredTop sz="94694"/>
  </p:normalViewPr>
  <p:slideViewPr>
    <p:cSldViewPr>
      <p:cViewPr varScale="1">
        <p:scale>
          <a:sx n="101" d="100"/>
          <a:sy n="101" d="100"/>
        </p:scale>
        <p:origin x="216" y="193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39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64EFC5-E8B1-4082-99A8-7EE5B55AA4C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9ADA6FEF-6843-4EAB-B2A1-2E26699781E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cs typeface="+mn-cs"/>
              </a:defRPr>
            </a:lvl1pPr>
          </a:lstStyle>
          <a:p>
            <a:pPr>
              <a:defRPr/>
            </a:pPr>
            <a:fld id="{64802049-76EB-46C6-8692-855F00B0E147}" type="datetimeFigureOut">
              <a:rPr lang="en-GB"/>
              <a:pPr>
                <a:defRPr/>
              </a:pPr>
              <a:t>04/05/2020</a:t>
            </a:fld>
            <a:endParaRPr lang="en-GB"/>
          </a:p>
        </p:txBody>
      </p:sp>
      <p:sp>
        <p:nvSpPr>
          <p:cNvPr id="4" name="Slide Image Placeholder 3">
            <a:extLst>
              <a:ext uri="{FF2B5EF4-FFF2-40B4-BE49-F238E27FC236}">
                <a16:creationId xmlns:a16="http://schemas.microsoft.com/office/drawing/2014/main" id="{4BB8C3A0-2E73-41FB-BA01-7FAA586FD5AA}"/>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8B45DE3A-3F1A-4B18-B626-C198F96E887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ACD5F2EB-F498-4B49-9880-355744EF403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58E82D12-9D11-4EA1-B90F-2ABDE108F70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fld id="{152AC0F0-D2CB-4886-A2C2-204DE6DCD5BE}" type="slidenum">
              <a:rPr lang="en-GB" altLang="en-US"/>
              <a:pPr/>
              <a:t>‹#›</a:t>
            </a:fld>
            <a:endParaRPr lang="en-GB" altLang="en-US"/>
          </a:p>
        </p:txBody>
      </p:sp>
    </p:spTree>
    <p:extLst>
      <p:ext uri="{BB962C8B-B14F-4D97-AF65-F5344CB8AC3E}">
        <p14:creationId xmlns:p14="http://schemas.microsoft.com/office/powerpoint/2010/main" val="2528951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hyperlink" Target="http://www.instagram.com/vygonuk" TargetMode="Externa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hyperlink" Target="http://www.twitter.com/vygonuk" TargetMode="External"/><Relationship Id="rId1" Type="http://schemas.openxmlformats.org/officeDocument/2006/relationships/slideMaster" Target="../slideMasters/slideMaster1.xml"/><Relationship Id="rId6" Type="http://schemas.openxmlformats.org/officeDocument/2006/relationships/hyperlink" Target="http://www.youtube.com/vygonuk"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www.vygon.co.uk" TargetMode="External"/><Relationship Id="rId4" Type="http://schemas.openxmlformats.org/officeDocument/2006/relationships/hyperlink" Target="http://www.linkedin.com/company/vygonuk" TargetMode="External"/><Relationship Id="rId9"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8" Type="http://schemas.openxmlformats.org/officeDocument/2006/relationships/hyperlink" Target="http://www.instagram.com/vygonuk" TargetMode="Externa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hyperlink" Target="http://www.twitter.com/vygonuk" TargetMode="External"/><Relationship Id="rId1" Type="http://schemas.openxmlformats.org/officeDocument/2006/relationships/slideMaster" Target="../slideMasters/slideMaster1.xml"/><Relationship Id="rId6" Type="http://schemas.openxmlformats.org/officeDocument/2006/relationships/hyperlink" Target="http://www.youtube.com/vygonuk"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www.vygon.co.uk" TargetMode="External"/><Relationship Id="rId4" Type="http://schemas.openxmlformats.org/officeDocument/2006/relationships/hyperlink" Target="http://www.linkedin.com/company/vygonuk" TargetMode="External"/><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One Lin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60213" y="3544776"/>
            <a:ext cx="4322187" cy="552021"/>
          </a:xfrm>
          <a:prstGeom prst="rect">
            <a:avLst/>
          </a:prstGeom>
        </p:spPr>
        <p:txBody>
          <a:bodyPr>
            <a:noAutofit/>
          </a:bodyPr>
          <a:lstStyle>
            <a:lvl1pPr algn="ctr">
              <a:defRPr sz="3733" b="1">
                <a:solidFill>
                  <a:schemeClr val="tx1">
                    <a:lumMod val="75000"/>
                    <a:lumOff val="25000"/>
                  </a:schemeClr>
                </a:solidFill>
              </a:defRPr>
            </a:lvl1pPr>
          </a:lstStyle>
          <a:p>
            <a:r>
              <a:rPr lang="en-US" dirty="0"/>
              <a:t>Insert one line title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440" y="2758758"/>
            <a:ext cx="1910072" cy="708173"/>
          </a:xfrm>
          <a:prstGeom prst="rect">
            <a:avLst/>
          </a:prstGeom>
        </p:spPr>
      </p:pic>
      <p:sp>
        <p:nvSpPr>
          <p:cNvPr id="12" name="Picture Placeholder 11"/>
          <p:cNvSpPr>
            <a:spLocks noGrp="1"/>
          </p:cNvSpPr>
          <p:nvPr>
            <p:ph type="pic" sz="quarter" idx="10" hasCustomPrompt="1"/>
          </p:nvPr>
        </p:nvSpPr>
        <p:spPr>
          <a:xfrm>
            <a:off x="1748368" y="1245583"/>
            <a:ext cx="4292600" cy="4287384"/>
          </a:xfrm>
          <a:prstGeom prst="ellipse">
            <a:avLst/>
          </a:prstGeom>
          <a:solidFill>
            <a:schemeClr val="bg1"/>
          </a:solidFill>
        </p:spPr>
        <p:txBody>
          <a:bodyPr anchor="ctr">
            <a:normAutofit/>
          </a:bodyPr>
          <a:lstStyle>
            <a:lvl1pPr marL="0" indent="0" algn="ctr">
              <a:buNone/>
              <a:defRPr sz="2133"/>
            </a:lvl1pPr>
          </a:lstStyle>
          <a:p>
            <a:r>
              <a:rPr lang="en-US" dirty="0"/>
              <a:t>Insert photo from file</a:t>
            </a:r>
          </a:p>
        </p:txBody>
      </p:sp>
    </p:spTree>
    <p:extLst>
      <p:ext uri="{BB962C8B-B14F-4D97-AF65-F5344CB8AC3E}">
        <p14:creationId xmlns:p14="http://schemas.microsoft.com/office/powerpoint/2010/main" val="136135450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Two Lin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60213" y="3265088"/>
            <a:ext cx="4322187" cy="1123200"/>
          </a:xfrm>
          <a:prstGeom prst="rect">
            <a:avLst/>
          </a:prstGeom>
        </p:spPr>
        <p:txBody>
          <a:bodyPr>
            <a:noAutofit/>
          </a:bodyPr>
          <a:lstStyle>
            <a:lvl1pPr algn="ctr">
              <a:defRPr sz="3733" b="1">
                <a:solidFill>
                  <a:schemeClr val="tx1">
                    <a:lumMod val="75000"/>
                    <a:lumOff val="25000"/>
                  </a:schemeClr>
                </a:solidFill>
              </a:defRPr>
            </a:lvl1pPr>
          </a:lstStyle>
          <a:p>
            <a:r>
              <a:rPr lang="en-US" dirty="0"/>
              <a:t>Insert two line title</a:t>
            </a:r>
            <a:br>
              <a:rPr lang="en-US" dirty="0"/>
            </a:br>
            <a:r>
              <a:rPr lang="en-US" dirty="0"/>
              <a:t>Insert two line title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4440" y="2479071"/>
            <a:ext cx="1910072" cy="708173"/>
          </a:xfrm>
          <a:prstGeom prst="rect">
            <a:avLst/>
          </a:prstGeom>
        </p:spPr>
      </p:pic>
      <p:sp>
        <p:nvSpPr>
          <p:cNvPr id="12" name="Picture Placeholder 11"/>
          <p:cNvSpPr>
            <a:spLocks noGrp="1"/>
          </p:cNvSpPr>
          <p:nvPr>
            <p:ph type="pic" sz="quarter" idx="10" hasCustomPrompt="1"/>
          </p:nvPr>
        </p:nvSpPr>
        <p:spPr>
          <a:xfrm>
            <a:off x="1748368" y="1245583"/>
            <a:ext cx="4292600" cy="4287384"/>
          </a:xfrm>
          <a:prstGeom prst="ellipse">
            <a:avLst/>
          </a:prstGeom>
          <a:solidFill>
            <a:schemeClr val="bg1"/>
          </a:solidFill>
        </p:spPr>
        <p:txBody>
          <a:bodyPr anchor="ctr">
            <a:normAutofit/>
          </a:bodyPr>
          <a:lstStyle>
            <a:lvl1pPr marL="0" indent="0" algn="ctr">
              <a:buNone/>
              <a:defRPr sz="2133"/>
            </a:lvl1pPr>
          </a:lstStyle>
          <a:p>
            <a:r>
              <a:rPr lang="en-US" dirty="0"/>
              <a:t>Insert photo from file</a:t>
            </a:r>
          </a:p>
        </p:txBody>
      </p:sp>
    </p:spTree>
    <p:extLst>
      <p:ext uri="{BB962C8B-B14F-4D97-AF65-F5344CB8AC3E}">
        <p14:creationId xmlns:p14="http://schemas.microsoft.com/office/powerpoint/2010/main" val="1668893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Title Slide One Lin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7795" y="3544776"/>
            <a:ext cx="5824605" cy="552021"/>
          </a:xfrm>
          <a:prstGeom prst="rect">
            <a:avLst/>
          </a:prstGeom>
        </p:spPr>
        <p:txBody>
          <a:bodyPr>
            <a:noAutofit/>
          </a:bodyPr>
          <a:lstStyle>
            <a:lvl1pPr algn="ctr">
              <a:defRPr sz="3733" b="1">
                <a:solidFill>
                  <a:schemeClr val="bg1"/>
                </a:solidFill>
              </a:defRPr>
            </a:lvl1pPr>
          </a:lstStyle>
          <a:p>
            <a:r>
              <a:rPr lang="en-US" dirty="0"/>
              <a:t>Insert one line title</a:t>
            </a:r>
          </a:p>
        </p:txBody>
      </p:sp>
      <p:pic>
        <p:nvPicPr>
          <p:cNvPr id="10" name="Picture 9" descr="Vygon Logo (white, red triang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060" y="2758758"/>
            <a:ext cx="1910075" cy="708173"/>
          </a:xfrm>
          <a:prstGeom prst="rect">
            <a:avLst/>
          </a:prstGeom>
        </p:spPr>
      </p:pic>
    </p:spTree>
    <p:extLst>
      <p:ext uri="{BB962C8B-B14F-4D97-AF65-F5344CB8AC3E}">
        <p14:creationId xmlns:p14="http://schemas.microsoft.com/office/powerpoint/2010/main" val="2220662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Title Slide Two Lin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7795" y="3369616"/>
            <a:ext cx="5824605" cy="1121352"/>
          </a:xfrm>
          <a:prstGeom prst="rect">
            <a:avLst/>
          </a:prstGeom>
        </p:spPr>
        <p:txBody>
          <a:bodyPr>
            <a:noAutofit/>
          </a:bodyPr>
          <a:lstStyle>
            <a:lvl1pPr algn="ctr">
              <a:defRPr sz="3733" b="1">
                <a:solidFill>
                  <a:schemeClr val="bg1"/>
                </a:solidFill>
              </a:defRPr>
            </a:lvl1pPr>
          </a:lstStyle>
          <a:p>
            <a:r>
              <a:rPr lang="en-US" dirty="0"/>
              <a:t>Insert two line title</a:t>
            </a:r>
            <a:br>
              <a:rPr lang="en-US" dirty="0"/>
            </a:br>
            <a:r>
              <a:rPr lang="en-US" dirty="0"/>
              <a:t>Insert two line title</a:t>
            </a:r>
          </a:p>
        </p:txBody>
      </p:sp>
      <p:pic>
        <p:nvPicPr>
          <p:cNvPr id="10" name="Picture 9" descr="Vygon Logo (white, red triang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060" y="2583598"/>
            <a:ext cx="1910075" cy="708173"/>
          </a:xfrm>
          <a:prstGeom prst="rect">
            <a:avLst/>
          </a:prstGeom>
        </p:spPr>
      </p:pic>
    </p:spTree>
    <p:extLst>
      <p:ext uri="{BB962C8B-B14F-4D97-AF65-F5344CB8AC3E}">
        <p14:creationId xmlns:p14="http://schemas.microsoft.com/office/powerpoint/2010/main" val="3716236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One Colum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435559"/>
          </a:xfrm>
          <a:prstGeom prst="rect">
            <a:avLst/>
          </a:prstGeo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3" name="Text Placeholder 22"/>
          <p:cNvSpPr>
            <a:spLocks noGrp="1"/>
          </p:cNvSpPr>
          <p:nvPr>
            <p:ph type="body" sz="quarter" idx="14" hasCustomPrompt="1"/>
          </p:nvPr>
        </p:nvSpPr>
        <p:spPr>
          <a:xfrm>
            <a:off x="609600" y="876902"/>
            <a:ext cx="10972800" cy="430823"/>
          </a:xfrm>
          <a:prstGeom prst="rect">
            <a:avLst/>
          </a:prstGeom>
        </p:spPr>
        <p:txBody>
          <a:bodyPr wrap="none" lIns="0">
            <a:noAutofit/>
          </a:bodyPr>
          <a:lstStyle>
            <a:lvl1pPr marL="0" indent="0">
              <a:buNone/>
              <a:defRPr sz="2133">
                <a:solidFill>
                  <a:srgbClr val="009E59"/>
                </a:solidFill>
              </a:defRPr>
            </a:lvl1pPr>
          </a:lstStyle>
          <a:p>
            <a:r>
              <a:rPr lang="en-US" sz="2133" b="0" dirty="0">
                <a:solidFill>
                  <a:srgbClr val="009E59"/>
                </a:solidFill>
              </a:rPr>
              <a:t>Insert slide subheading</a:t>
            </a:r>
          </a:p>
        </p:txBody>
      </p:sp>
      <p:sp>
        <p:nvSpPr>
          <p:cNvPr id="7" name="Title 6"/>
          <p:cNvSpPr>
            <a:spLocks noGrp="1"/>
          </p:cNvSpPr>
          <p:nvPr>
            <p:ph type="title"/>
          </p:nvPr>
        </p:nvSpPr>
        <p:spPr>
          <a:xfrm>
            <a:off x="609600" y="275167"/>
            <a:ext cx="10972800" cy="601735"/>
          </a:xfrm>
          <a:prstGeom prst="rect">
            <a:avLst/>
          </a:prstGeom>
        </p:spPr>
        <p:txBody>
          <a:bodyPr vert="horz" lIns="0"/>
          <a:lstStyle/>
          <a:p>
            <a:r>
              <a:rPr lang="en-GB"/>
              <a:t>Click to edit Master title style</a:t>
            </a:r>
            <a:endParaRPr lang="en-US" dirty="0"/>
          </a:p>
        </p:txBody>
      </p:sp>
      <p:pic>
        <p:nvPicPr>
          <p:cNvPr id="9" name="Picture 8" descr="twitter.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410" y="6464064"/>
            <a:ext cx="235940" cy="192000"/>
          </a:xfrm>
          <a:prstGeom prst="rect">
            <a:avLst/>
          </a:prstGeom>
        </p:spPr>
      </p:pic>
      <p:pic>
        <p:nvPicPr>
          <p:cNvPr id="17" name="Picture 1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5635" y="6464064"/>
            <a:ext cx="192000" cy="192000"/>
          </a:xfrm>
          <a:prstGeom prst="rect">
            <a:avLst/>
          </a:prstGeom>
        </p:spPr>
      </p:pic>
      <p:pic>
        <p:nvPicPr>
          <p:cNvPr id="22" name="Picture 2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7009" y="6464064"/>
            <a:ext cx="273195" cy="192000"/>
          </a:xfrm>
          <a:prstGeom prst="rect">
            <a:avLst/>
          </a:prstGeom>
        </p:spPr>
      </p:pic>
      <p:pic>
        <p:nvPicPr>
          <p:cNvPr id="25" name="Picture 24">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9579" y="6464064"/>
            <a:ext cx="192000" cy="192000"/>
          </a:xfrm>
          <a:prstGeom prst="rect">
            <a:avLst/>
          </a:prstGeom>
        </p:spPr>
      </p:pic>
      <p:sp>
        <p:nvSpPr>
          <p:cNvPr id="10" name="TextBox 9">
            <a:hlinkClick r:id="rId2"/>
          </p:cNvPr>
          <p:cNvSpPr txBox="1"/>
          <p:nvPr/>
        </p:nvSpPr>
        <p:spPr>
          <a:xfrm>
            <a:off x="2173350" y="6390023"/>
            <a:ext cx="1021717" cy="297454"/>
          </a:xfrm>
          <a:prstGeom prst="rect">
            <a:avLst/>
          </a:prstGeom>
          <a:noFill/>
        </p:spPr>
        <p:txBody>
          <a:bodyPr wrap="square" lIns="48000" rtlCol="0" anchor="ctr">
            <a:spAutoFit/>
          </a:bodyPr>
          <a:lstStyle/>
          <a:p>
            <a:r>
              <a:rPr lang="en-US" sz="1333" dirty="0">
                <a:solidFill>
                  <a:schemeClr val="tx1">
                    <a:lumMod val="75000"/>
                    <a:lumOff val="25000"/>
                  </a:schemeClr>
                </a:solidFill>
              </a:rPr>
              <a:t>@</a:t>
            </a:r>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sp>
        <p:nvSpPr>
          <p:cNvPr id="27" name="TextBox 26">
            <a:hlinkClick r:id="rId4"/>
          </p:cNvPr>
          <p:cNvSpPr txBox="1"/>
          <p:nvPr/>
        </p:nvSpPr>
        <p:spPr>
          <a:xfrm>
            <a:off x="3407635" y="6390023"/>
            <a:ext cx="858807"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sp>
        <p:nvSpPr>
          <p:cNvPr id="28" name="TextBox 27">
            <a:hlinkClick r:id="rId6"/>
          </p:cNvPr>
          <p:cNvSpPr txBox="1"/>
          <p:nvPr/>
        </p:nvSpPr>
        <p:spPr>
          <a:xfrm>
            <a:off x="4560205" y="6390023"/>
            <a:ext cx="858807"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sp>
        <p:nvSpPr>
          <p:cNvPr id="29" name="TextBox 28">
            <a:hlinkClick r:id="rId8"/>
          </p:cNvPr>
          <p:cNvSpPr txBox="1"/>
          <p:nvPr/>
        </p:nvSpPr>
        <p:spPr>
          <a:xfrm>
            <a:off x="5631579" y="6390023"/>
            <a:ext cx="858807"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pic>
        <p:nvPicPr>
          <p:cNvPr id="14" name="Picture 13">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1" y="6464064"/>
            <a:ext cx="227343" cy="192000"/>
          </a:xfrm>
          <a:prstGeom prst="rect">
            <a:avLst/>
          </a:prstGeom>
        </p:spPr>
      </p:pic>
      <p:sp>
        <p:nvSpPr>
          <p:cNvPr id="15" name="TextBox 14">
            <a:hlinkClick r:id="rId10"/>
          </p:cNvPr>
          <p:cNvSpPr txBox="1"/>
          <p:nvPr/>
        </p:nvSpPr>
        <p:spPr>
          <a:xfrm>
            <a:off x="841241" y="6390023"/>
            <a:ext cx="1096169"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vygon.co.uk</a:t>
            </a:r>
            <a:endParaRPr lang="en-US" sz="1333" dirty="0">
              <a:solidFill>
                <a:schemeClr val="tx1">
                  <a:lumMod val="75000"/>
                  <a:lumOff val="25000"/>
                </a:schemeClr>
              </a:solidFill>
            </a:endParaRPr>
          </a:p>
        </p:txBody>
      </p:sp>
      <p:pic>
        <p:nvPicPr>
          <p:cNvPr id="2" name="Picture 1" descr="Vygon-Logo-RGB-SL.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23941" y="6237697"/>
            <a:ext cx="958459" cy="418367"/>
          </a:xfrm>
          <a:prstGeom prst="rect">
            <a:avLst/>
          </a:prstGeom>
        </p:spPr>
      </p:pic>
    </p:spTree>
    <p:extLst>
      <p:ext uri="{BB962C8B-B14F-4D97-AF65-F5344CB8AC3E}">
        <p14:creationId xmlns:p14="http://schemas.microsoft.com/office/powerpoint/2010/main" val="3072491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wo Colum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7" y="1600202"/>
            <a:ext cx="5280000" cy="4435559"/>
          </a:xfrm>
          <a:prstGeom prst="rect">
            <a:avLst/>
          </a:prstGeo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3" name="Text Placeholder 22"/>
          <p:cNvSpPr>
            <a:spLocks noGrp="1"/>
          </p:cNvSpPr>
          <p:nvPr>
            <p:ph type="body" sz="quarter" idx="14" hasCustomPrompt="1"/>
          </p:nvPr>
        </p:nvSpPr>
        <p:spPr>
          <a:xfrm>
            <a:off x="609600" y="876902"/>
            <a:ext cx="10972800" cy="430823"/>
          </a:xfrm>
          <a:prstGeom prst="rect">
            <a:avLst/>
          </a:prstGeom>
        </p:spPr>
        <p:txBody>
          <a:bodyPr wrap="none" lIns="0">
            <a:noAutofit/>
          </a:bodyPr>
          <a:lstStyle>
            <a:lvl1pPr marL="0" indent="0">
              <a:buNone/>
              <a:defRPr sz="2133">
                <a:solidFill>
                  <a:srgbClr val="009E59"/>
                </a:solidFill>
              </a:defRPr>
            </a:lvl1pPr>
          </a:lstStyle>
          <a:p>
            <a:r>
              <a:rPr lang="en-US" sz="2133" b="0" dirty="0">
                <a:solidFill>
                  <a:srgbClr val="009E59"/>
                </a:solidFill>
              </a:rPr>
              <a:t>Insert slide subheading</a:t>
            </a:r>
          </a:p>
        </p:txBody>
      </p:sp>
      <p:sp>
        <p:nvSpPr>
          <p:cNvPr id="7" name="Title 6"/>
          <p:cNvSpPr>
            <a:spLocks noGrp="1"/>
          </p:cNvSpPr>
          <p:nvPr>
            <p:ph type="title"/>
          </p:nvPr>
        </p:nvSpPr>
        <p:spPr>
          <a:xfrm>
            <a:off x="609600" y="275167"/>
            <a:ext cx="10972800" cy="601735"/>
          </a:xfrm>
          <a:prstGeom prst="rect">
            <a:avLst/>
          </a:prstGeom>
        </p:spPr>
        <p:txBody>
          <a:bodyPr vert="horz" lIns="0"/>
          <a:lstStyle/>
          <a:p>
            <a:r>
              <a:rPr lang="en-GB"/>
              <a:t>Click to edit Master title style</a:t>
            </a:r>
            <a:endParaRPr lang="en-US" dirty="0"/>
          </a:p>
        </p:txBody>
      </p:sp>
      <p:pic>
        <p:nvPicPr>
          <p:cNvPr id="9" name="Picture 8" descr="twitter.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410" y="6464064"/>
            <a:ext cx="235940" cy="192000"/>
          </a:xfrm>
          <a:prstGeom prst="rect">
            <a:avLst/>
          </a:prstGeom>
        </p:spPr>
      </p:pic>
      <p:pic>
        <p:nvPicPr>
          <p:cNvPr id="17" name="Picture 16">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5635" y="6464064"/>
            <a:ext cx="192000" cy="192000"/>
          </a:xfrm>
          <a:prstGeom prst="rect">
            <a:avLst/>
          </a:prstGeom>
        </p:spPr>
      </p:pic>
      <p:pic>
        <p:nvPicPr>
          <p:cNvPr id="22" name="Picture 2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7009" y="6464064"/>
            <a:ext cx="273195" cy="192000"/>
          </a:xfrm>
          <a:prstGeom prst="rect">
            <a:avLst/>
          </a:prstGeom>
        </p:spPr>
      </p:pic>
      <p:pic>
        <p:nvPicPr>
          <p:cNvPr id="25" name="Picture 24">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9579" y="6464064"/>
            <a:ext cx="192000" cy="192000"/>
          </a:xfrm>
          <a:prstGeom prst="rect">
            <a:avLst/>
          </a:prstGeom>
        </p:spPr>
      </p:pic>
      <p:sp>
        <p:nvSpPr>
          <p:cNvPr id="10" name="TextBox 9">
            <a:hlinkClick r:id="rId2"/>
          </p:cNvPr>
          <p:cNvSpPr txBox="1"/>
          <p:nvPr/>
        </p:nvSpPr>
        <p:spPr>
          <a:xfrm>
            <a:off x="2173350" y="6390023"/>
            <a:ext cx="1021717" cy="297454"/>
          </a:xfrm>
          <a:prstGeom prst="rect">
            <a:avLst/>
          </a:prstGeom>
          <a:noFill/>
        </p:spPr>
        <p:txBody>
          <a:bodyPr wrap="square" lIns="48000" rtlCol="0" anchor="ctr">
            <a:spAutoFit/>
          </a:bodyPr>
          <a:lstStyle/>
          <a:p>
            <a:r>
              <a:rPr lang="en-US" sz="1333" dirty="0">
                <a:solidFill>
                  <a:schemeClr val="tx1">
                    <a:lumMod val="75000"/>
                    <a:lumOff val="25000"/>
                  </a:schemeClr>
                </a:solidFill>
              </a:rPr>
              <a:t>@</a:t>
            </a:r>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sp>
        <p:nvSpPr>
          <p:cNvPr id="27" name="TextBox 26">
            <a:hlinkClick r:id="rId4"/>
          </p:cNvPr>
          <p:cNvSpPr txBox="1"/>
          <p:nvPr/>
        </p:nvSpPr>
        <p:spPr>
          <a:xfrm>
            <a:off x="3407635" y="6390023"/>
            <a:ext cx="858807"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sp>
        <p:nvSpPr>
          <p:cNvPr id="28" name="TextBox 27">
            <a:hlinkClick r:id="rId6"/>
          </p:cNvPr>
          <p:cNvSpPr txBox="1"/>
          <p:nvPr/>
        </p:nvSpPr>
        <p:spPr>
          <a:xfrm>
            <a:off x="4560205" y="6390023"/>
            <a:ext cx="858807"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sp>
        <p:nvSpPr>
          <p:cNvPr id="29" name="TextBox 28">
            <a:hlinkClick r:id="rId8"/>
          </p:cNvPr>
          <p:cNvSpPr txBox="1"/>
          <p:nvPr/>
        </p:nvSpPr>
        <p:spPr>
          <a:xfrm>
            <a:off x="5631579" y="6390023"/>
            <a:ext cx="858807"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vygonuk</a:t>
            </a:r>
            <a:endParaRPr lang="en-US" sz="1333" dirty="0">
              <a:solidFill>
                <a:schemeClr val="tx1">
                  <a:lumMod val="75000"/>
                  <a:lumOff val="25000"/>
                </a:schemeClr>
              </a:solidFill>
            </a:endParaRPr>
          </a:p>
        </p:txBody>
      </p:sp>
      <p:pic>
        <p:nvPicPr>
          <p:cNvPr id="14" name="Picture 13">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1" y="6464064"/>
            <a:ext cx="227343" cy="192000"/>
          </a:xfrm>
          <a:prstGeom prst="rect">
            <a:avLst/>
          </a:prstGeom>
        </p:spPr>
      </p:pic>
      <p:sp>
        <p:nvSpPr>
          <p:cNvPr id="15" name="TextBox 14">
            <a:hlinkClick r:id="rId10"/>
          </p:cNvPr>
          <p:cNvSpPr txBox="1"/>
          <p:nvPr/>
        </p:nvSpPr>
        <p:spPr>
          <a:xfrm>
            <a:off x="841241" y="6390023"/>
            <a:ext cx="1096169" cy="297454"/>
          </a:xfrm>
          <a:prstGeom prst="rect">
            <a:avLst/>
          </a:prstGeom>
          <a:noFill/>
        </p:spPr>
        <p:txBody>
          <a:bodyPr wrap="square" lIns="48000" rtlCol="0" anchor="ctr">
            <a:spAutoFit/>
          </a:bodyPr>
          <a:lstStyle/>
          <a:p>
            <a:r>
              <a:rPr lang="en-US" sz="1333" dirty="0" err="1">
                <a:solidFill>
                  <a:schemeClr val="tx1">
                    <a:lumMod val="75000"/>
                    <a:lumOff val="25000"/>
                  </a:schemeClr>
                </a:solidFill>
              </a:rPr>
              <a:t>vygon.co.uk</a:t>
            </a:r>
            <a:endParaRPr lang="en-US" sz="1333" dirty="0">
              <a:solidFill>
                <a:schemeClr val="tx1">
                  <a:lumMod val="75000"/>
                  <a:lumOff val="25000"/>
                </a:schemeClr>
              </a:solidFill>
            </a:endParaRPr>
          </a:p>
        </p:txBody>
      </p:sp>
      <p:pic>
        <p:nvPicPr>
          <p:cNvPr id="2" name="Picture 1" descr="Vygon-Logo-RGB-SL.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23941" y="6237697"/>
            <a:ext cx="958459" cy="418367"/>
          </a:xfrm>
          <a:prstGeom prst="rect">
            <a:avLst/>
          </a:prstGeom>
        </p:spPr>
      </p:pic>
      <p:sp>
        <p:nvSpPr>
          <p:cNvPr id="19" name="Content Placeholder 2"/>
          <p:cNvSpPr>
            <a:spLocks noGrp="1"/>
          </p:cNvSpPr>
          <p:nvPr>
            <p:ph idx="15"/>
          </p:nvPr>
        </p:nvSpPr>
        <p:spPr>
          <a:xfrm>
            <a:off x="6302400" y="1600202"/>
            <a:ext cx="5280000" cy="4435559"/>
          </a:xfrm>
          <a:prstGeom prst="rect">
            <a:avLst/>
          </a:prstGeo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148787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635053"/>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Lst>
  <p:txStyles>
    <p:titleStyle>
      <a:lvl1pPr algn="l" defTabSz="609585" rtl="0" eaLnBrk="1" latinLnBrk="0" hangingPunct="1">
        <a:spcBef>
          <a:spcPct val="0"/>
        </a:spcBef>
        <a:buNone/>
        <a:defRPr sz="3733" b="1" kern="1200" baseline="0">
          <a:solidFill>
            <a:srgbClr val="404040"/>
          </a:solidFill>
          <a:latin typeface="+mj-lt"/>
          <a:ea typeface="+mj-ea"/>
          <a:cs typeface="+mj-cs"/>
        </a:defRPr>
      </a:lvl1pPr>
    </p:titleStyle>
    <p:bodyStyle>
      <a:lvl1pPr marL="457189" indent="-457189"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1pPr>
      <a:lvl2pPr marL="990575" indent="-380990"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chemeClr val="tx1">
              <a:lumMod val="75000"/>
              <a:lumOff val="25000"/>
            </a:schemeClr>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microsoft.com/office/2007/relationships/media" Target="../media/media13.m4a"/><Relationship Id="rId7" Type="http://schemas.openxmlformats.org/officeDocument/2006/relationships/image" Target="../media/image15.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slideLayout" Target="../slideLayouts/slideLayout5.xml"/><Relationship Id="rId4" Type="http://schemas.openxmlformats.org/officeDocument/2006/relationships/audio" Target="../media/media13.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2.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2.pn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2.png"/><Relationship Id="rId5" Type="http://schemas.openxmlformats.org/officeDocument/2006/relationships/image" Target="../media/image24.jpe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2.png"/><Relationship Id="rId5" Type="http://schemas.openxmlformats.org/officeDocument/2006/relationships/image" Target="../media/image26.jpe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2.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2.pn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2.png"/><Relationship Id="rId4" Type="http://schemas.openxmlformats.org/officeDocument/2006/relationships/image" Target="../media/image32.w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2.png"/><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2.png"/><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3B244-6D50-3047-86CA-1B07B9CB8F15}"/>
              </a:ext>
            </a:extLst>
          </p:cNvPr>
          <p:cNvSpPr>
            <a:spLocks noGrp="1"/>
          </p:cNvSpPr>
          <p:nvPr>
            <p:ph type="title"/>
          </p:nvPr>
        </p:nvSpPr>
        <p:spPr>
          <a:xfrm>
            <a:off x="6816080" y="3265088"/>
            <a:ext cx="5146103" cy="1123200"/>
          </a:xfrm>
        </p:spPr>
        <p:txBody>
          <a:bodyPr/>
          <a:lstStyle/>
          <a:p>
            <a:r>
              <a:rPr lang="en-GB" altLang="en-US" dirty="0">
                <a:latin typeface="Calibri" panose="020F0502020204030204" pitchFamily="34" charset="0"/>
              </a:rPr>
              <a:t>Ultrasound Guidance </a:t>
            </a:r>
            <a:br>
              <a:rPr lang="en-GB" altLang="en-US" dirty="0">
                <a:latin typeface="Calibri" panose="020F0502020204030204" pitchFamily="34" charset="0"/>
              </a:rPr>
            </a:br>
            <a:r>
              <a:rPr lang="en-GB" altLang="en-US" sz="2800" dirty="0">
                <a:latin typeface="Calibri" panose="020F0502020204030204" pitchFamily="34" charset="0"/>
              </a:rPr>
              <a:t>for Venous Access</a:t>
            </a:r>
            <a:endParaRPr lang="en-US" sz="2800" dirty="0"/>
          </a:p>
        </p:txBody>
      </p:sp>
      <p:pic>
        <p:nvPicPr>
          <p:cNvPr id="7" name="Picture Placeholder 6" descr="A picture containing photo, view, different, water&#10;&#10;Description automatically generated">
            <a:extLst>
              <a:ext uri="{FF2B5EF4-FFF2-40B4-BE49-F238E27FC236}">
                <a16:creationId xmlns:a16="http://schemas.microsoft.com/office/drawing/2014/main" id="{82F56210-BA48-B044-A16B-0FA6F37D0521}"/>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74" b="74"/>
          <a:stretch>
            <a:fillRect/>
          </a:stretch>
        </p:blipFill>
        <p:spPr/>
      </p:pic>
      <p:pic>
        <p:nvPicPr>
          <p:cNvPr id="8" name="Audio 1">
            <a:hlinkClick r:id="" action="ppaction://media"/>
            <a:extLst>
              <a:ext uri="{FF2B5EF4-FFF2-40B4-BE49-F238E27FC236}">
                <a16:creationId xmlns:a16="http://schemas.microsoft.com/office/drawing/2014/main" id="{DEF81D7A-FE76-A749-BEB4-DC11A143AC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877272"/>
            <a:ext cx="609600" cy="609600"/>
          </a:xfrm>
          <a:prstGeom prst="rect">
            <a:avLst/>
          </a:prstGeom>
        </p:spPr>
      </p:pic>
    </p:spTree>
    <p:extLst>
      <p:ext uri="{BB962C8B-B14F-4D97-AF65-F5344CB8AC3E}">
        <p14:creationId xmlns:p14="http://schemas.microsoft.com/office/powerpoint/2010/main" val="195542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a:spcBef>
                <a:spcPct val="0"/>
              </a:spcBef>
            </a:pPr>
            <a:r>
              <a:rPr lang="en-GB" altLang="en-US" sz="1800" dirty="0">
                <a:cs typeface="Times New Roman" panose="02020603050405020304" pitchFamily="18" charset="0"/>
              </a:rPr>
              <a:t>Missed Target</a:t>
            </a:r>
          </a:p>
          <a:p>
            <a:pPr>
              <a:spcBef>
                <a:spcPct val="0"/>
              </a:spcBef>
            </a:pPr>
            <a:endParaRPr lang="en-GB" altLang="en-US" sz="1800" dirty="0">
              <a:cs typeface="Times New Roman" panose="02020603050405020304" pitchFamily="18" charset="0"/>
            </a:endParaRPr>
          </a:p>
          <a:p>
            <a:pPr>
              <a:spcBef>
                <a:spcPct val="0"/>
              </a:spcBef>
            </a:pPr>
            <a:r>
              <a:rPr lang="en-GB" altLang="en-US" sz="1800" dirty="0">
                <a:cs typeface="Times New Roman" panose="02020603050405020304" pitchFamily="18" charset="0"/>
              </a:rPr>
              <a:t>Multiple Punctures</a:t>
            </a:r>
          </a:p>
          <a:p>
            <a:pPr>
              <a:spcBef>
                <a:spcPct val="0"/>
              </a:spcBef>
            </a:pPr>
            <a:endParaRPr lang="en-GB" altLang="en-US" sz="1800" dirty="0">
              <a:cs typeface="Times New Roman" panose="02020603050405020304" pitchFamily="18" charset="0"/>
            </a:endParaRPr>
          </a:p>
          <a:p>
            <a:pPr>
              <a:spcBef>
                <a:spcPct val="0"/>
              </a:spcBef>
            </a:pPr>
            <a:r>
              <a:rPr lang="en-GB" altLang="en-US" sz="1800" dirty="0">
                <a:cs typeface="Times New Roman" panose="02020603050405020304" pitchFamily="18" charset="0"/>
              </a:rPr>
              <a:t>Failure</a:t>
            </a:r>
          </a:p>
          <a:p>
            <a:pPr>
              <a:spcBef>
                <a:spcPct val="0"/>
              </a:spcBef>
            </a:pPr>
            <a:endParaRPr lang="en-GB" altLang="en-US" sz="1800" dirty="0">
              <a:cs typeface="Times New Roman" panose="02020603050405020304" pitchFamily="18" charset="0"/>
            </a:endParaRPr>
          </a:p>
          <a:p>
            <a:pPr>
              <a:spcBef>
                <a:spcPct val="0"/>
              </a:spcBef>
            </a:pPr>
            <a:r>
              <a:rPr lang="en-GB" altLang="en-US" sz="1800" dirty="0">
                <a:cs typeface="Times New Roman" panose="02020603050405020304" pitchFamily="18" charset="0"/>
              </a:rPr>
              <a:t>Wrong Target</a:t>
            </a:r>
          </a:p>
          <a:p>
            <a:pPr>
              <a:spcBef>
                <a:spcPct val="0"/>
              </a:spcBef>
            </a:pPr>
            <a:endParaRPr lang="en-GB" altLang="en-US" sz="1800" dirty="0">
              <a:cs typeface="Times New Roman" panose="02020603050405020304" pitchFamily="18" charset="0"/>
            </a:endParaRPr>
          </a:p>
          <a:p>
            <a:pPr>
              <a:spcBef>
                <a:spcPct val="0"/>
              </a:spcBef>
            </a:pPr>
            <a:r>
              <a:rPr lang="en-GB" altLang="en-US" sz="1800" dirty="0">
                <a:cs typeface="Times New Roman" panose="02020603050405020304" pitchFamily="18" charset="0"/>
              </a:rPr>
              <a:t>Arterial Puncture</a:t>
            </a:r>
          </a:p>
          <a:p>
            <a:pPr>
              <a:spcBef>
                <a:spcPct val="0"/>
              </a:spcBef>
            </a:pPr>
            <a:endParaRPr lang="en-GB" altLang="en-US" sz="1800" dirty="0">
              <a:cs typeface="Times New Roman" panose="02020603050405020304" pitchFamily="18" charset="0"/>
            </a:endParaRPr>
          </a:p>
          <a:p>
            <a:pPr>
              <a:spcBef>
                <a:spcPct val="0"/>
              </a:spcBef>
            </a:pPr>
            <a:r>
              <a:rPr lang="en-GB" altLang="en-US" sz="1800" dirty="0">
                <a:cs typeface="Times New Roman" panose="02020603050405020304" pitchFamily="18" charset="0"/>
              </a:rPr>
              <a:t>Nerve damage</a:t>
            </a:r>
          </a:p>
          <a:p>
            <a:endParaRPr lang="en-US"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altLang="en-US" dirty="0">
                <a:cs typeface="Times New Roman" panose="02020603050405020304" pitchFamily="18" charset="0"/>
              </a:rPr>
              <a:t>Blind Technique associated with:</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7A9691F0-349C-714D-AD02-403A9B7EA4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97826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a:spcBef>
                <a:spcPct val="0"/>
              </a:spcBef>
              <a:buFont typeface="Times" panose="02020603050405020304" pitchFamily="18" charset="0"/>
              <a:buChar char="•"/>
            </a:pPr>
            <a:r>
              <a:rPr lang="en-US" altLang="en-US" sz="1800" dirty="0">
                <a:cs typeface="Times New Roman" panose="02020603050405020304" pitchFamily="18" charset="0"/>
              </a:rPr>
              <a:t>Is not difficult, requires minimal training</a:t>
            </a:r>
          </a:p>
          <a:p>
            <a:pPr>
              <a:spcBef>
                <a:spcPct val="0"/>
              </a:spcBef>
              <a:buFont typeface="Times" panose="02020603050405020304" pitchFamily="18" charset="0"/>
              <a:buChar char="•"/>
            </a:pPr>
            <a:endParaRPr lang="en-US" altLang="en-US" sz="1800" dirty="0">
              <a:cs typeface="Times New Roman" panose="02020603050405020304" pitchFamily="18" charset="0"/>
            </a:endParaRPr>
          </a:p>
          <a:p>
            <a:pPr>
              <a:spcBef>
                <a:spcPct val="0"/>
              </a:spcBef>
              <a:buFont typeface="Times" panose="02020603050405020304" pitchFamily="18" charset="0"/>
              <a:buChar char="•"/>
            </a:pPr>
            <a:r>
              <a:rPr lang="en-US" altLang="en-US" sz="1800" dirty="0">
                <a:cs typeface="Times New Roman" panose="02020603050405020304" pitchFamily="18" charset="0"/>
              </a:rPr>
              <a:t>Reasonably short learning curve</a:t>
            </a:r>
          </a:p>
          <a:p>
            <a:pPr>
              <a:spcBef>
                <a:spcPct val="0"/>
              </a:spcBef>
              <a:buFont typeface="Times" panose="02020603050405020304" pitchFamily="18" charset="0"/>
              <a:buChar char="•"/>
            </a:pPr>
            <a:endParaRPr lang="en-US" altLang="en-US" sz="1800" dirty="0">
              <a:cs typeface="Times New Roman" panose="02020603050405020304" pitchFamily="18" charset="0"/>
            </a:endParaRPr>
          </a:p>
          <a:p>
            <a:pPr>
              <a:spcBef>
                <a:spcPct val="0"/>
              </a:spcBef>
              <a:buFont typeface="Times" panose="02020603050405020304" pitchFamily="18" charset="0"/>
              <a:buChar char="•"/>
            </a:pPr>
            <a:r>
              <a:rPr lang="en-US" altLang="en-US" sz="1800" dirty="0">
                <a:cs typeface="Times New Roman" panose="02020603050405020304" pitchFamily="18" charset="0"/>
              </a:rPr>
              <a:t>An excellent teaching tool</a:t>
            </a:r>
          </a:p>
          <a:p>
            <a:endParaRPr lang="en-US"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altLang="en-US" dirty="0">
                <a:cs typeface="Times New Roman" panose="02020603050405020304" pitchFamily="18" charset="0"/>
              </a:rPr>
              <a:t>Venous Access Using Ultrasound</a:t>
            </a:r>
            <a:br>
              <a:rPr lang="en-US" altLang="en-US" b="1" dirty="0">
                <a:latin typeface="Arial" panose="020B0604020202020204" pitchFamily="34" charset="0"/>
              </a:rPr>
            </a:b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48749C91-5AE5-0A40-8D46-43BE7E15B0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0190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marL="0" indent="0">
              <a:buNone/>
            </a:pPr>
            <a:r>
              <a:rPr lang="en-US" altLang="en-US" sz="1800" b="1" dirty="0"/>
              <a:t>Definition of US</a:t>
            </a:r>
          </a:p>
          <a:p>
            <a:r>
              <a:rPr lang="en-US" altLang="en-US" sz="1800" dirty="0"/>
              <a:t>Mechanical Pressure Wave</a:t>
            </a:r>
          </a:p>
          <a:p>
            <a:r>
              <a:rPr lang="en-US" altLang="en-US" sz="1800" dirty="0"/>
              <a:t>Measured in Hertz (HZ)</a:t>
            </a:r>
          </a:p>
          <a:p>
            <a:endParaRPr lang="en-US"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cs typeface="Times New Roman" panose="02020603050405020304" pitchFamily="18" charset="0"/>
              </a:rPr>
              <a:t>Basic Ultrasound and Venous Anatomy</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1878FBA1-AA1C-5A43-8D0D-CAF227C611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2584" y="4943545"/>
            <a:ext cx="609600" cy="609600"/>
          </a:xfrm>
          <a:prstGeom prst="rect">
            <a:avLst/>
          </a:prstGeom>
        </p:spPr>
      </p:pic>
      <p:pic>
        <p:nvPicPr>
          <p:cNvPr id="6" name="Audio 1">
            <a:hlinkClick r:id="" action="ppaction://media"/>
            <a:extLst>
              <a:ext uri="{FF2B5EF4-FFF2-40B4-BE49-F238E27FC236}">
                <a16:creationId xmlns:a16="http://schemas.microsoft.com/office/drawing/2014/main" id="{B8947340-0490-5342-9E03-98946E2F31D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52584" y="5589240"/>
            <a:ext cx="609600" cy="609600"/>
          </a:xfrm>
          <a:prstGeom prst="rect">
            <a:avLst/>
          </a:prstGeom>
        </p:spPr>
      </p:pic>
      <p:pic>
        <p:nvPicPr>
          <p:cNvPr id="7" name="Content Placeholder 3">
            <a:extLst>
              <a:ext uri="{FF2B5EF4-FFF2-40B4-BE49-F238E27FC236}">
                <a16:creationId xmlns:a16="http://schemas.microsoft.com/office/drawing/2014/main" id="{DBE5E7AE-5BF4-864A-858E-13ADA0E3617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847850" y="3068638"/>
            <a:ext cx="84963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717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a:buFont typeface="Arial" charset="0"/>
              <a:buChar char="•"/>
              <a:defRPr/>
            </a:pPr>
            <a:r>
              <a:rPr lang="en-GB" sz="1800" dirty="0">
                <a:cs typeface="Times New Roman" panose="02020603050405020304" pitchFamily="18" charset="0"/>
              </a:rPr>
              <a:t>Frequency is a measure of pressure cycles over time.</a:t>
            </a:r>
          </a:p>
          <a:p>
            <a:pPr>
              <a:buFont typeface="Arial" charset="0"/>
              <a:buChar char="•"/>
              <a:defRPr/>
            </a:pPr>
            <a:endParaRPr lang="en-GB" sz="1800" dirty="0">
              <a:cs typeface="Times New Roman" panose="02020603050405020304" pitchFamily="18" charset="0"/>
            </a:endParaRPr>
          </a:p>
          <a:p>
            <a:pPr>
              <a:buFont typeface="Arial" charset="0"/>
              <a:buChar char="•"/>
              <a:defRPr/>
            </a:pPr>
            <a:r>
              <a:rPr lang="en-GB" sz="1800" dirty="0">
                <a:cs typeface="Times New Roman" panose="02020603050405020304" pitchFamily="18" charset="0"/>
              </a:rPr>
              <a:t>Wavelength is the distance from crest to crest.</a:t>
            </a:r>
          </a:p>
          <a:p>
            <a:pPr>
              <a:buFont typeface="Arial" charset="0"/>
              <a:buChar char="•"/>
              <a:defRPr/>
            </a:pPr>
            <a:endParaRPr lang="en-GB" sz="1800" dirty="0">
              <a:cs typeface="Times New Roman" panose="02020603050405020304" pitchFamily="18" charset="0"/>
            </a:endParaRPr>
          </a:p>
          <a:p>
            <a:pPr>
              <a:buFont typeface="Arial" charset="0"/>
              <a:buChar char="•"/>
              <a:defRPr/>
            </a:pPr>
            <a:r>
              <a:rPr lang="en-GB" sz="1800" dirty="0">
                <a:cs typeface="Times New Roman" panose="02020603050405020304" pitchFamily="18" charset="0"/>
              </a:rPr>
              <a:t>Amplitude is the distance of the highest peak or crest value</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cs typeface="Times New Roman" panose="02020603050405020304" pitchFamily="18" charset="0"/>
              </a:rPr>
              <a:t>Wave defined by: Frequency, Wavelength &amp; Aptitude</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7575CB33-EA53-4845-BE3A-D0581DF12A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1120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marL="0" indent="0">
              <a:buNone/>
              <a:defRPr/>
            </a:pPr>
            <a:r>
              <a:rPr lang="en-US" sz="1800" dirty="0">
                <a:cs typeface="Times New Roman" panose="02020603050405020304" pitchFamily="18" charset="0"/>
              </a:rPr>
              <a:t>Inverse relationship between wavelength and frequency</a:t>
            </a:r>
          </a:p>
          <a:p>
            <a:pPr marL="0" indent="0">
              <a:buNone/>
              <a:defRPr/>
            </a:pPr>
            <a:endParaRPr lang="en-US" sz="1800" dirty="0">
              <a:cs typeface="Times New Roman" panose="02020603050405020304" pitchFamily="18" charset="0"/>
            </a:endParaRPr>
          </a:p>
          <a:p>
            <a:pPr>
              <a:defRPr/>
            </a:pPr>
            <a:r>
              <a:rPr lang="en-US" sz="1800" dirty="0">
                <a:cs typeface="Times New Roman" panose="02020603050405020304" pitchFamily="18" charset="0"/>
              </a:rPr>
              <a:t>Shorter wavelength = Higher frequency</a:t>
            </a:r>
          </a:p>
          <a:p>
            <a:pPr>
              <a:defRPr/>
            </a:pPr>
            <a:endParaRPr lang="en-US" sz="1800" dirty="0">
              <a:cs typeface="Times New Roman" panose="02020603050405020304" pitchFamily="18" charset="0"/>
            </a:endParaRPr>
          </a:p>
          <a:p>
            <a:pPr>
              <a:defRPr/>
            </a:pPr>
            <a:r>
              <a:rPr lang="en-US" sz="1800" dirty="0">
                <a:cs typeface="Times New Roman" panose="02020603050405020304" pitchFamily="18" charset="0"/>
              </a:rPr>
              <a:t>Longer wavelength = Longer frequency</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altLang="en-US" dirty="0"/>
              <a:t>Wavelength &amp; Frequency</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2">
            <a:hlinkClick r:id="" action="ppaction://media"/>
            <a:extLst>
              <a:ext uri="{FF2B5EF4-FFF2-40B4-BE49-F238E27FC236}">
                <a16:creationId xmlns:a16="http://schemas.microsoft.com/office/drawing/2014/main" id="{7D98A683-D871-A04A-B532-623C44E372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414868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a:xfrm>
            <a:off x="609600" y="1600202"/>
            <a:ext cx="5486400" cy="4435559"/>
          </a:xfrm>
        </p:spPr>
        <p:txBody>
          <a:bodyPr/>
          <a:lstStyle/>
          <a:p>
            <a:pPr marL="0" indent="0">
              <a:buNone/>
            </a:pPr>
            <a:r>
              <a:rPr lang="en-GB" altLang="en-US" sz="2130" b="1" dirty="0">
                <a:cs typeface="Times New Roman" panose="02020603050405020304" pitchFamily="18" charset="0"/>
              </a:rPr>
              <a:t>The thickness of the crystal determines the frequency</a:t>
            </a:r>
          </a:p>
          <a:p>
            <a:pPr marL="0" indent="0">
              <a:buNone/>
              <a:defRPr/>
            </a:pPr>
            <a:endParaRPr lang="en-GB" sz="2000" dirty="0">
              <a:solidFill>
                <a:srgbClr val="FF0000"/>
              </a:solidFill>
              <a:latin typeface="Times New Roman" panose="02020603050405020304" pitchFamily="18" charset="0"/>
              <a:cs typeface="Times New Roman" panose="02020603050405020304" pitchFamily="18" charset="0"/>
            </a:endParaRPr>
          </a:p>
          <a:p>
            <a:pPr marL="0" indent="0">
              <a:buNone/>
              <a:defRPr/>
            </a:pPr>
            <a:r>
              <a:rPr lang="en-GB" sz="1800" dirty="0">
                <a:solidFill>
                  <a:srgbClr val="FF0000"/>
                </a:solidFill>
                <a:cs typeface="Times New Roman" panose="02020603050405020304" pitchFamily="18" charset="0"/>
              </a:rPr>
              <a:t>High Frequency </a:t>
            </a:r>
            <a:endParaRPr lang="en-GB" sz="1800" dirty="0">
              <a:cs typeface="Times New Roman" panose="02020603050405020304" pitchFamily="18" charset="0"/>
            </a:endParaRPr>
          </a:p>
          <a:p>
            <a:pPr>
              <a:buFont typeface="Arial" charset="0"/>
              <a:buChar char="•"/>
              <a:defRPr/>
            </a:pPr>
            <a:r>
              <a:rPr lang="en-GB" sz="1800" dirty="0">
                <a:cs typeface="Times New Roman" panose="02020603050405020304" pitchFamily="18" charset="0"/>
              </a:rPr>
              <a:t>5 – 10 </a:t>
            </a:r>
            <a:r>
              <a:rPr lang="en-GB" sz="1800" dirty="0" err="1">
                <a:cs typeface="Times New Roman" panose="02020603050405020304" pitchFamily="18" charset="0"/>
              </a:rPr>
              <a:t>Mhz</a:t>
            </a:r>
            <a:endParaRPr lang="en-GB" sz="1800" dirty="0">
              <a:cs typeface="Times New Roman" panose="02020603050405020304" pitchFamily="18" charset="0"/>
            </a:endParaRPr>
          </a:p>
          <a:p>
            <a:pPr>
              <a:buFont typeface="Arial" charset="0"/>
              <a:buChar char="•"/>
              <a:defRPr/>
            </a:pPr>
            <a:r>
              <a:rPr lang="en-GB" sz="1800" dirty="0">
                <a:cs typeface="Times New Roman" panose="02020603050405020304" pitchFamily="18" charset="0"/>
              </a:rPr>
              <a:t>Vibrates at a higher cycle</a:t>
            </a:r>
          </a:p>
          <a:p>
            <a:pPr>
              <a:buFont typeface="Arial" charset="0"/>
              <a:buChar char="•"/>
              <a:defRPr/>
            </a:pPr>
            <a:r>
              <a:rPr lang="en-GB" sz="1800" dirty="0">
                <a:cs typeface="Times New Roman" panose="02020603050405020304" pitchFamily="18" charset="0"/>
              </a:rPr>
              <a:t>Wavelength closer together</a:t>
            </a:r>
          </a:p>
          <a:p>
            <a:pPr>
              <a:defRPr/>
            </a:pPr>
            <a:r>
              <a:rPr lang="en-GB" sz="1800" dirty="0">
                <a:cs typeface="Times New Roman" panose="02020603050405020304" pitchFamily="18" charset="0"/>
              </a:rPr>
              <a:t>Less penetration</a:t>
            </a:r>
          </a:p>
          <a:p>
            <a:pPr>
              <a:defRPr/>
            </a:pPr>
            <a:r>
              <a:rPr lang="en-GB" sz="1800" dirty="0">
                <a:cs typeface="Times New Roman" panose="02020603050405020304" pitchFamily="18" charset="0"/>
              </a:rPr>
              <a:t>Shallow structures</a:t>
            </a:r>
          </a:p>
          <a:p>
            <a:pPr>
              <a:defRPr/>
            </a:pPr>
            <a:r>
              <a:rPr lang="en-GB" sz="1800" dirty="0">
                <a:cs typeface="Times New Roman" panose="02020603050405020304" pitchFamily="18" charset="0"/>
              </a:rPr>
              <a:t>Greater resolution</a:t>
            </a:r>
            <a:endParaRPr lang="en-US" sz="1800" b="1"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cs typeface="Times New Roman" panose="02020603050405020304" pitchFamily="18" charset="0"/>
              </a:rPr>
              <a:t>Frequency v Resolution</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sp>
        <p:nvSpPr>
          <p:cNvPr id="6" name="Content Placeholder 1">
            <a:extLst>
              <a:ext uri="{FF2B5EF4-FFF2-40B4-BE49-F238E27FC236}">
                <a16:creationId xmlns:a16="http://schemas.microsoft.com/office/drawing/2014/main" id="{BD6FD463-F852-524C-9B22-0D9DE5CA4538}"/>
              </a:ext>
            </a:extLst>
          </p:cNvPr>
          <p:cNvSpPr txBox="1">
            <a:spLocks/>
          </p:cNvSpPr>
          <p:nvPr/>
        </p:nvSpPr>
        <p:spPr>
          <a:xfrm>
            <a:off x="6124074" y="1600202"/>
            <a:ext cx="5486400" cy="4435559"/>
          </a:xfrm>
          <a:prstGeom prst="rect">
            <a:avLst/>
          </a:prstGeom>
        </p:spPr>
        <p:txBody>
          <a:bodyPr lIns="0"/>
          <a:lstStyle>
            <a:lvl1pPr marL="457189" indent="-457189"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1pPr>
            <a:lvl2pPr marL="990575" indent="-380990"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chemeClr val="tx1">
                    <a:lumMod val="75000"/>
                    <a:lumOff val="25000"/>
                  </a:schemeClr>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a:buNone/>
              <a:defRPr/>
            </a:pPr>
            <a:endParaRPr lang="en-GB" sz="2000" dirty="0">
              <a:solidFill>
                <a:srgbClr val="FF0000"/>
              </a:solidFill>
              <a:latin typeface="Times New Roman" panose="02020603050405020304" pitchFamily="18" charset="0"/>
              <a:cs typeface="Times New Roman" panose="02020603050405020304" pitchFamily="18" charset="0"/>
            </a:endParaRPr>
          </a:p>
          <a:p>
            <a:pPr marL="0" indent="0">
              <a:buFont typeface="Arial"/>
              <a:buNone/>
              <a:defRPr/>
            </a:pPr>
            <a:endParaRPr lang="en-GB" sz="2000" dirty="0">
              <a:solidFill>
                <a:srgbClr val="FF0000"/>
              </a:solidFill>
              <a:latin typeface="Times New Roman" panose="02020603050405020304" pitchFamily="18" charset="0"/>
              <a:cs typeface="Times New Roman" panose="02020603050405020304" pitchFamily="18" charset="0"/>
            </a:endParaRPr>
          </a:p>
          <a:p>
            <a:pPr marL="0" indent="0">
              <a:buFont typeface="Arial"/>
              <a:buNone/>
              <a:defRPr/>
            </a:pPr>
            <a:endParaRPr lang="en-GB" sz="2000" dirty="0">
              <a:solidFill>
                <a:srgbClr val="FF0000"/>
              </a:solidFill>
              <a:cs typeface="Times New Roman" panose="02020603050405020304" pitchFamily="18" charset="0"/>
            </a:endParaRPr>
          </a:p>
          <a:p>
            <a:pPr marL="0" indent="0">
              <a:buNone/>
              <a:defRPr/>
            </a:pPr>
            <a:r>
              <a:rPr lang="en-GB" sz="1800" dirty="0">
                <a:solidFill>
                  <a:srgbClr val="FF0000"/>
                </a:solidFill>
                <a:cs typeface="Times New Roman" panose="02020603050405020304" pitchFamily="18" charset="0"/>
              </a:rPr>
              <a:t>Low frequency</a:t>
            </a:r>
          </a:p>
          <a:p>
            <a:pPr>
              <a:buFont typeface="Arial" charset="0"/>
              <a:buChar char="•"/>
              <a:defRPr/>
            </a:pPr>
            <a:r>
              <a:rPr lang="en-GB" sz="1800" dirty="0">
                <a:cs typeface="Times New Roman" panose="02020603050405020304" pitchFamily="18" charset="0"/>
              </a:rPr>
              <a:t>2 - 3.5 </a:t>
            </a:r>
            <a:r>
              <a:rPr lang="en-GB" sz="1800" dirty="0" err="1">
                <a:cs typeface="Times New Roman" panose="02020603050405020304" pitchFamily="18" charset="0"/>
              </a:rPr>
              <a:t>Mhz</a:t>
            </a:r>
            <a:endParaRPr lang="en-GB" sz="1800" dirty="0">
              <a:cs typeface="Times New Roman" panose="02020603050405020304" pitchFamily="18" charset="0"/>
            </a:endParaRPr>
          </a:p>
          <a:p>
            <a:pPr>
              <a:buFont typeface="Arial" charset="0"/>
              <a:buChar char="•"/>
              <a:defRPr/>
            </a:pPr>
            <a:r>
              <a:rPr lang="en-GB" sz="1800" dirty="0">
                <a:cs typeface="Times New Roman" panose="02020603050405020304" pitchFamily="18" charset="0"/>
              </a:rPr>
              <a:t>Vibrates at a lower cycle</a:t>
            </a:r>
          </a:p>
          <a:p>
            <a:pPr>
              <a:buFont typeface="Arial" charset="0"/>
              <a:buChar char="•"/>
              <a:defRPr/>
            </a:pPr>
            <a:r>
              <a:rPr lang="en-GB" sz="1800" dirty="0">
                <a:cs typeface="Times New Roman" panose="02020603050405020304" pitchFamily="18" charset="0"/>
              </a:rPr>
              <a:t>Wavelength spread out</a:t>
            </a:r>
          </a:p>
          <a:p>
            <a:pPr>
              <a:buFont typeface="Arial" charset="0"/>
              <a:buChar char="•"/>
              <a:defRPr/>
            </a:pPr>
            <a:r>
              <a:rPr lang="en-GB" sz="1800" dirty="0">
                <a:cs typeface="Times New Roman" panose="02020603050405020304" pitchFamily="18" charset="0"/>
              </a:rPr>
              <a:t>More penetration</a:t>
            </a:r>
          </a:p>
          <a:p>
            <a:pPr>
              <a:buFont typeface="Arial" charset="0"/>
              <a:buChar char="•"/>
              <a:defRPr/>
            </a:pPr>
            <a:r>
              <a:rPr lang="en-GB" sz="1800" dirty="0">
                <a:cs typeface="Times New Roman" panose="02020603050405020304" pitchFamily="18" charset="0"/>
              </a:rPr>
              <a:t>Deeper structures</a:t>
            </a:r>
          </a:p>
          <a:p>
            <a:pPr>
              <a:buFont typeface="Arial" charset="0"/>
              <a:buChar char="•"/>
              <a:defRPr/>
            </a:pPr>
            <a:r>
              <a:rPr lang="en-GB" sz="1800" dirty="0">
                <a:cs typeface="Times New Roman" panose="02020603050405020304" pitchFamily="18" charset="0"/>
              </a:rPr>
              <a:t>Less resolution</a:t>
            </a:r>
          </a:p>
          <a:p>
            <a:pPr>
              <a:defRPr/>
            </a:pPr>
            <a:endParaRPr lang="en-US" sz="1800" b="1" dirty="0"/>
          </a:p>
        </p:txBody>
      </p:sp>
      <p:pic>
        <p:nvPicPr>
          <p:cNvPr id="7" name="Content Placeholder 3">
            <a:extLst>
              <a:ext uri="{FF2B5EF4-FFF2-40B4-BE49-F238E27FC236}">
                <a16:creationId xmlns:a16="http://schemas.microsoft.com/office/drawing/2014/main" id="{99F66A36-E38A-AA4E-88E6-FD062B3D79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72264" y="2132856"/>
            <a:ext cx="208915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1">
            <a:hlinkClick r:id="" action="ppaction://media"/>
            <a:extLst>
              <a:ext uri="{FF2B5EF4-FFF2-40B4-BE49-F238E27FC236}">
                <a16:creationId xmlns:a16="http://schemas.microsoft.com/office/drawing/2014/main" id="{2F70A307-7F4A-8544-8A5B-402A7D70BE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4592" y="5589240"/>
            <a:ext cx="609600" cy="609600"/>
          </a:xfrm>
          <a:prstGeom prst="rect">
            <a:avLst/>
          </a:prstGeom>
        </p:spPr>
      </p:pic>
    </p:spTree>
    <p:extLst>
      <p:ext uri="{BB962C8B-B14F-4D97-AF65-F5344CB8AC3E}">
        <p14:creationId xmlns:p14="http://schemas.microsoft.com/office/powerpoint/2010/main" val="197388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marL="0" lvl="1" indent="0">
              <a:buNone/>
              <a:defRPr/>
            </a:pPr>
            <a:r>
              <a:rPr lang="en-US" sz="1800" dirty="0">
                <a:cs typeface="Arial" panose="020B0604020202020204" pitchFamily="34" charset="0"/>
              </a:rPr>
              <a:t>1. </a:t>
            </a:r>
            <a:r>
              <a:rPr lang="en-US" sz="1800" dirty="0">
                <a:cs typeface="Times New Roman" panose="02020603050405020304" pitchFamily="18" charset="0"/>
              </a:rPr>
              <a:t>Transducer elements (crystals) convert electrical to mechanical energy and vice versa </a:t>
            </a:r>
            <a:r>
              <a:rPr lang="en-GB" sz="1800" dirty="0">
                <a:cs typeface="Times New Roman" panose="02020603050405020304" pitchFamily="18" charset="0"/>
              </a:rPr>
              <a:t>(</a:t>
            </a:r>
            <a:r>
              <a:rPr lang="en-US" sz="1800" dirty="0">
                <a:cs typeface="Times New Roman" panose="02020603050405020304" pitchFamily="18" charset="0"/>
              </a:rPr>
              <a:t>Piezoelectric Effect).</a:t>
            </a:r>
            <a:endParaRPr lang="en-GB" sz="1800" dirty="0">
              <a:cs typeface="Times New Roman" panose="02020603050405020304" pitchFamily="18" charset="0"/>
            </a:endParaRPr>
          </a:p>
          <a:p>
            <a:pPr marL="0" indent="0">
              <a:spcBef>
                <a:spcPct val="50000"/>
              </a:spcBef>
              <a:buNone/>
              <a:defRPr/>
            </a:pPr>
            <a:r>
              <a:rPr lang="en-US" sz="1800" dirty="0">
                <a:cs typeface="Times New Roman" panose="02020603050405020304" pitchFamily="18" charset="0"/>
              </a:rPr>
              <a:t>2. Initiate </a:t>
            </a:r>
            <a:r>
              <a:rPr lang="en-US" sz="1800" dirty="0">
                <a:solidFill>
                  <a:srgbClr val="FF0000"/>
                </a:solidFill>
                <a:cs typeface="Times New Roman" panose="02020603050405020304" pitchFamily="18" charset="0"/>
              </a:rPr>
              <a:t>sound wave </a:t>
            </a:r>
            <a:r>
              <a:rPr lang="en-US" sz="1800" dirty="0">
                <a:cs typeface="Times New Roman" panose="02020603050405020304" pitchFamily="18" charset="0"/>
              </a:rPr>
              <a:t>by system</a:t>
            </a:r>
          </a:p>
          <a:p>
            <a:pPr marL="0" indent="0">
              <a:spcBef>
                <a:spcPct val="50000"/>
              </a:spcBef>
              <a:buNone/>
              <a:defRPr/>
            </a:pPr>
            <a:r>
              <a:rPr lang="en-US" sz="1800" dirty="0">
                <a:cs typeface="Times New Roman" panose="02020603050405020304" pitchFamily="18" charset="0"/>
              </a:rPr>
              <a:t>3. Transmission through tissue</a:t>
            </a:r>
          </a:p>
          <a:p>
            <a:pPr marL="0" indent="0">
              <a:spcBef>
                <a:spcPct val="50000"/>
              </a:spcBef>
              <a:buNone/>
              <a:defRPr/>
            </a:pPr>
            <a:r>
              <a:rPr lang="en-US" sz="1800" dirty="0">
                <a:cs typeface="Times New Roman" panose="02020603050405020304" pitchFamily="18" charset="0"/>
              </a:rPr>
              <a:t>4. Causes tissues to compress</a:t>
            </a:r>
          </a:p>
          <a:p>
            <a:pPr marL="0" indent="0">
              <a:spcBef>
                <a:spcPct val="50000"/>
              </a:spcBef>
              <a:buNone/>
              <a:defRPr/>
            </a:pPr>
            <a:r>
              <a:rPr lang="en-US" sz="1800" dirty="0">
                <a:cs typeface="Times New Roman" panose="02020603050405020304" pitchFamily="18" charset="0"/>
              </a:rPr>
              <a:t>5. Reflection off of structures</a:t>
            </a:r>
          </a:p>
          <a:p>
            <a:pPr marL="0" indent="0">
              <a:spcBef>
                <a:spcPct val="50000"/>
              </a:spcBef>
              <a:buNone/>
              <a:defRPr/>
            </a:pPr>
            <a:r>
              <a:rPr lang="en-US" sz="1800" dirty="0">
                <a:cs typeface="Times New Roman" panose="02020603050405020304" pitchFamily="18" charset="0"/>
              </a:rPr>
              <a:t>6. Signal returns to system (transducer)</a:t>
            </a:r>
          </a:p>
          <a:p>
            <a:pPr marL="0" indent="0">
              <a:buNone/>
              <a:defRPr/>
            </a:pPr>
            <a:r>
              <a:rPr lang="en-US" sz="1800" dirty="0">
                <a:cs typeface="Times New Roman" panose="02020603050405020304" pitchFamily="18" charset="0"/>
              </a:rPr>
              <a:t>7. Image produced</a:t>
            </a:r>
          </a:p>
          <a:p>
            <a:pPr marL="0" indent="0">
              <a:buNone/>
              <a:defRPr/>
            </a:pPr>
            <a:endParaRPr lang="en-GB" sz="1800" dirty="0">
              <a:cs typeface="Times New Roman" panose="02020603050405020304" pitchFamily="18" charset="0"/>
            </a:endParaRPr>
          </a:p>
          <a:p>
            <a:pPr marL="0" indent="0">
              <a:buNone/>
              <a:defRPr/>
            </a:pPr>
            <a:r>
              <a:rPr lang="en-GB" sz="1800" dirty="0">
                <a:solidFill>
                  <a:srgbClr val="FF0000"/>
                </a:solidFill>
                <a:cs typeface="Times New Roman" panose="02020603050405020304" pitchFamily="18" charset="0"/>
              </a:rPr>
              <a:t>This all happens simultaneously</a:t>
            </a:r>
            <a:endParaRPr lang="en-US" sz="1800"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cs typeface="Times New Roman" panose="02020603050405020304" pitchFamily="18" charset="0"/>
              </a:rPr>
              <a:t>Ultrasound Imaging</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3">
            <a:hlinkClick r:id="" action="ppaction://media"/>
            <a:extLst>
              <a:ext uri="{FF2B5EF4-FFF2-40B4-BE49-F238E27FC236}">
                <a16:creationId xmlns:a16="http://schemas.microsoft.com/office/drawing/2014/main" id="{E7EDC8EB-8BE0-9144-8EF7-31CC6B6210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99940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r>
              <a:rPr lang="en-GB" altLang="en-US" sz="1800" dirty="0">
                <a:cs typeface="Times New Roman" panose="02020603050405020304" pitchFamily="18" charset="0"/>
              </a:rPr>
              <a:t>Electrical signal produces a series of ‘dots’ on the screen</a:t>
            </a:r>
          </a:p>
          <a:p>
            <a:endParaRPr lang="en-GB" altLang="en-US" sz="1800" dirty="0">
              <a:cs typeface="Times New Roman" panose="02020603050405020304" pitchFamily="18" charset="0"/>
            </a:endParaRPr>
          </a:p>
          <a:p>
            <a:r>
              <a:rPr lang="en-GB" altLang="en-US" sz="1800" dirty="0">
                <a:cs typeface="Times New Roman" panose="02020603050405020304" pitchFamily="18" charset="0"/>
              </a:rPr>
              <a:t>Need to be aware of anatomy to interpret these ‘dots’</a:t>
            </a:r>
          </a:p>
          <a:p>
            <a:endParaRPr lang="en-GB" altLang="en-US" sz="1800" dirty="0">
              <a:cs typeface="Times New Roman" panose="02020603050405020304" pitchFamily="18" charset="0"/>
            </a:endParaRPr>
          </a:p>
          <a:p>
            <a:r>
              <a:rPr lang="en-GB" altLang="en-US" sz="1800" dirty="0">
                <a:cs typeface="Times New Roman" panose="02020603050405020304" pitchFamily="18" charset="0"/>
              </a:rPr>
              <a:t>Brightness of dots is proportional to the density of the structure/ time of return</a:t>
            </a:r>
          </a:p>
          <a:p>
            <a:endParaRPr lang="en-GB" altLang="en-US" sz="1800" dirty="0">
              <a:cs typeface="Times New Roman" panose="02020603050405020304" pitchFamily="18" charset="0"/>
            </a:endParaRPr>
          </a:p>
          <a:p>
            <a:r>
              <a:rPr lang="en-GB" altLang="en-US" sz="1800" dirty="0">
                <a:cs typeface="Times New Roman" panose="02020603050405020304" pitchFamily="18" charset="0"/>
              </a:rPr>
              <a:t>Brighter = More dense (echo return is faster).</a:t>
            </a:r>
          </a:p>
          <a:p>
            <a:endParaRPr lang="en-US"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t>Image Formation</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59FE7379-1239-BC48-B698-AB057AAC15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86294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t>US Appearance of Blood Vessels</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graphicFrame>
        <p:nvGraphicFramePr>
          <p:cNvPr id="5" name="Content Placeholder 6">
            <a:extLst>
              <a:ext uri="{FF2B5EF4-FFF2-40B4-BE49-F238E27FC236}">
                <a16:creationId xmlns:a16="http://schemas.microsoft.com/office/drawing/2014/main" id="{81938E26-F0BD-E944-B0BB-6C2663BA416D}"/>
              </a:ext>
            </a:extLst>
          </p:cNvPr>
          <p:cNvGraphicFramePr>
            <a:graphicFrameLocks noGrp="1"/>
          </p:cNvGraphicFramePr>
          <p:nvPr>
            <p:ph idx="1"/>
            <p:extLst>
              <p:ext uri="{D42A27DB-BD31-4B8C-83A1-F6EECF244321}">
                <p14:modId xmlns:p14="http://schemas.microsoft.com/office/powerpoint/2010/main" val="199241242"/>
              </p:ext>
            </p:extLst>
          </p:nvPr>
        </p:nvGraphicFramePr>
        <p:xfrm>
          <a:off x="1703387" y="1628800"/>
          <a:ext cx="8785226" cy="4464050"/>
        </p:xfrm>
        <a:graphic>
          <a:graphicData uri="http://schemas.openxmlformats.org/drawingml/2006/table">
            <a:tbl>
              <a:tblPr firstRow="1" bandRow="1">
                <a:tableStyleId>{5C22544A-7EE6-4342-B048-85BDC9FD1C3A}</a:tableStyleId>
              </a:tblPr>
              <a:tblGrid>
                <a:gridCol w="4392613">
                  <a:extLst>
                    <a:ext uri="{9D8B030D-6E8A-4147-A177-3AD203B41FA5}">
                      <a16:colId xmlns:a16="http://schemas.microsoft.com/office/drawing/2014/main" val="20000"/>
                    </a:ext>
                  </a:extLst>
                </a:gridCol>
                <a:gridCol w="4392613">
                  <a:extLst>
                    <a:ext uri="{9D8B030D-6E8A-4147-A177-3AD203B41FA5}">
                      <a16:colId xmlns:a16="http://schemas.microsoft.com/office/drawing/2014/main" val="20001"/>
                    </a:ext>
                  </a:extLst>
                </a:gridCol>
              </a:tblGrid>
              <a:tr h="622956">
                <a:tc>
                  <a:txBody>
                    <a:bodyPr/>
                    <a:lstStyle/>
                    <a:p>
                      <a:r>
                        <a:rPr lang="en-GB" sz="1800" b="0" dirty="0">
                          <a:solidFill>
                            <a:schemeClr val="tx1"/>
                          </a:solidFill>
                        </a:rPr>
                        <a:t>Brachial</a:t>
                      </a:r>
                      <a:r>
                        <a:rPr lang="en-GB" sz="1800" b="0" baseline="0" dirty="0">
                          <a:solidFill>
                            <a:schemeClr val="tx1"/>
                          </a:solidFill>
                        </a:rPr>
                        <a:t> vein</a:t>
                      </a:r>
                      <a:endParaRPr lang="en-GB" sz="1800" b="0" dirty="0">
                        <a:solidFill>
                          <a:schemeClr val="tx1"/>
                        </a:solidFill>
                      </a:endParaRPr>
                    </a:p>
                  </a:txBody>
                  <a:tcPr marL="91443" marR="91443" marT="45705" marB="45705">
                    <a:solidFill>
                      <a:schemeClr val="bg1">
                        <a:lumMod val="75000"/>
                      </a:schemeClr>
                    </a:solidFill>
                  </a:tcPr>
                </a:tc>
                <a:tc>
                  <a:txBody>
                    <a:bodyPr/>
                    <a:lstStyle/>
                    <a:p>
                      <a:r>
                        <a:rPr lang="en-GB" sz="1800" b="0" dirty="0">
                          <a:solidFill>
                            <a:srgbClr val="FF0000"/>
                          </a:solidFill>
                        </a:rPr>
                        <a:t>Echopoor (BLACK)</a:t>
                      </a:r>
                    </a:p>
                  </a:txBody>
                  <a:tcPr marL="91443" marR="91443" marT="45705" marB="45705">
                    <a:solidFill>
                      <a:schemeClr val="bg1">
                        <a:lumMod val="75000"/>
                      </a:schemeClr>
                    </a:solidFill>
                  </a:tcPr>
                </a:tc>
                <a:extLst>
                  <a:ext uri="{0D108BD9-81ED-4DB2-BD59-A6C34878D82A}">
                    <a16:rowId xmlns:a16="http://schemas.microsoft.com/office/drawing/2014/main" val="10000"/>
                  </a:ext>
                </a:extLst>
              </a:tr>
              <a:tr h="622956">
                <a:tc>
                  <a:txBody>
                    <a:bodyPr/>
                    <a:lstStyle/>
                    <a:p>
                      <a:r>
                        <a:rPr lang="en-GB" sz="1800" dirty="0"/>
                        <a:t>Brachial</a:t>
                      </a:r>
                      <a:r>
                        <a:rPr lang="en-GB" sz="1800" baseline="0" dirty="0"/>
                        <a:t> artery</a:t>
                      </a:r>
                      <a:endParaRPr lang="en-GB" sz="1800" dirty="0"/>
                    </a:p>
                  </a:txBody>
                  <a:tcPr marL="91443" marR="91443" marT="45705" marB="45705">
                    <a:solidFill>
                      <a:schemeClr val="bg1">
                        <a:lumMod val="75000"/>
                      </a:schemeClr>
                    </a:solidFill>
                  </a:tcPr>
                </a:tc>
                <a:tc>
                  <a:txBody>
                    <a:bodyPr/>
                    <a:lstStyle/>
                    <a:p>
                      <a:r>
                        <a:rPr lang="en-GB" sz="1800" dirty="0">
                          <a:solidFill>
                            <a:srgbClr val="FF0000"/>
                          </a:solidFill>
                        </a:rPr>
                        <a:t>Echopoor</a:t>
                      </a:r>
                    </a:p>
                  </a:txBody>
                  <a:tcPr marL="91443" marR="91443" marT="45705" marB="45705">
                    <a:solidFill>
                      <a:schemeClr val="bg1">
                        <a:lumMod val="75000"/>
                      </a:schemeClr>
                    </a:solidFill>
                  </a:tcPr>
                </a:tc>
                <a:extLst>
                  <a:ext uri="{0D108BD9-81ED-4DB2-BD59-A6C34878D82A}">
                    <a16:rowId xmlns:a16="http://schemas.microsoft.com/office/drawing/2014/main" val="10001"/>
                  </a:ext>
                </a:extLst>
              </a:tr>
              <a:tr h="72631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t>Brachio cephalic Vein</a:t>
                      </a:r>
                    </a:p>
                    <a:p>
                      <a:endParaRPr lang="en-GB" sz="1800" dirty="0"/>
                    </a:p>
                  </a:txBody>
                  <a:tcPr marL="91443" marR="91443" marT="45705" marB="45705">
                    <a:solidFill>
                      <a:schemeClr val="bg1">
                        <a:lumMod val="75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dirty="0">
                          <a:solidFill>
                            <a:srgbClr val="FF0000"/>
                          </a:solidFill>
                        </a:rPr>
                        <a:t>Echopoor (Valves)</a:t>
                      </a:r>
                    </a:p>
                    <a:p>
                      <a:endParaRPr lang="en-GB" sz="1800" dirty="0">
                        <a:solidFill>
                          <a:srgbClr val="FF0000"/>
                        </a:solidFill>
                      </a:endParaRPr>
                    </a:p>
                  </a:txBody>
                  <a:tcPr marL="91443" marR="91443" marT="45705" marB="45705">
                    <a:solidFill>
                      <a:schemeClr val="bg1">
                        <a:lumMod val="75000"/>
                      </a:schemeClr>
                    </a:solidFill>
                  </a:tcPr>
                </a:tc>
                <a:extLst>
                  <a:ext uri="{0D108BD9-81ED-4DB2-BD59-A6C34878D82A}">
                    <a16:rowId xmlns:a16="http://schemas.microsoft.com/office/drawing/2014/main" val="10002"/>
                  </a:ext>
                </a:extLst>
              </a:tr>
              <a:tr h="622956">
                <a:tc>
                  <a:txBody>
                    <a:bodyPr/>
                    <a:lstStyle/>
                    <a:p>
                      <a:r>
                        <a:rPr lang="en-GB" sz="1800" dirty="0"/>
                        <a:t>Muscles</a:t>
                      </a:r>
                    </a:p>
                  </a:txBody>
                  <a:tcPr marL="91443" marR="91443" marT="45705" marB="45705">
                    <a:solidFill>
                      <a:schemeClr val="bg1">
                        <a:lumMod val="75000"/>
                      </a:schemeClr>
                    </a:solidFill>
                  </a:tcPr>
                </a:tc>
                <a:tc>
                  <a:txBody>
                    <a:bodyPr/>
                    <a:lstStyle/>
                    <a:p>
                      <a:r>
                        <a:rPr lang="en-GB" sz="1800" dirty="0">
                          <a:solidFill>
                            <a:srgbClr val="FF0000"/>
                          </a:solidFill>
                        </a:rPr>
                        <a:t>Less echogenic</a:t>
                      </a:r>
                    </a:p>
                  </a:txBody>
                  <a:tcPr marL="91443" marR="91443" marT="45705" marB="45705">
                    <a:solidFill>
                      <a:schemeClr val="bg1">
                        <a:lumMod val="75000"/>
                      </a:schemeClr>
                    </a:solidFill>
                  </a:tcPr>
                </a:tc>
                <a:extLst>
                  <a:ext uri="{0D108BD9-81ED-4DB2-BD59-A6C34878D82A}">
                    <a16:rowId xmlns:a16="http://schemas.microsoft.com/office/drawing/2014/main" val="10003"/>
                  </a:ext>
                </a:extLst>
              </a:tr>
              <a:tr h="622956">
                <a:tc>
                  <a:txBody>
                    <a:bodyPr/>
                    <a:lstStyle/>
                    <a:p>
                      <a:r>
                        <a:rPr lang="en-GB" sz="1800" dirty="0"/>
                        <a:t>Clavicle</a:t>
                      </a:r>
                    </a:p>
                  </a:txBody>
                  <a:tcPr marL="91443" marR="91443" marT="45705" marB="45705">
                    <a:solidFill>
                      <a:schemeClr val="bg1">
                        <a:lumMod val="75000"/>
                      </a:schemeClr>
                    </a:solidFill>
                  </a:tcPr>
                </a:tc>
                <a:tc>
                  <a:txBody>
                    <a:bodyPr/>
                    <a:lstStyle/>
                    <a:p>
                      <a:r>
                        <a:rPr lang="en-GB" sz="1800" dirty="0">
                          <a:solidFill>
                            <a:srgbClr val="FF0000"/>
                          </a:solidFill>
                        </a:rPr>
                        <a:t>Echogenic</a:t>
                      </a:r>
                    </a:p>
                  </a:txBody>
                  <a:tcPr marL="91443" marR="91443" marT="45705" marB="45705">
                    <a:solidFill>
                      <a:schemeClr val="bg1">
                        <a:lumMod val="75000"/>
                      </a:schemeClr>
                    </a:solidFill>
                  </a:tcPr>
                </a:tc>
                <a:extLst>
                  <a:ext uri="{0D108BD9-81ED-4DB2-BD59-A6C34878D82A}">
                    <a16:rowId xmlns:a16="http://schemas.microsoft.com/office/drawing/2014/main" val="10004"/>
                  </a:ext>
                </a:extLst>
              </a:tr>
              <a:tr h="622956">
                <a:tc>
                  <a:txBody>
                    <a:bodyPr/>
                    <a:lstStyle/>
                    <a:p>
                      <a:r>
                        <a:rPr lang="en-GB" sz="1800" dirty="0"/>
                        <a:t>Basilic</a:t>
                      </a:r>
                      <a:r>
                        <a:rPr lang="en-GB" sz="1800" baseline="0" dirty="0"/>
                        <a:t> vein</a:t>
                      </a:r>
                      <a:endParaRPr lang="en-GB" sz="1800" dirty="0"/>
                    </a:p>
                  </a:txBody>
                  <a:tcPr marL="91443" marR="91443" marT="45705" marB="45705">
                    <a:solidFill>
                      <a:schemeClr val="bg1">
                        <a:lumMod val="75000"/>
                      </a:schemeClr>
                    </a:solidFill>
                  </a:tcPr>
                </a:tc>
                <a:tc>
                  <a:txBody>
                    <a:bodyPr/>
                    <a:lstStyle/>
                    <a:p>
                      <a:r>
                        <a:rPr lang="en-GB" sz="1800" dirty="0">
                          <a:solidFill>
                            <a:srgbClr val="FF0000"/>
                          </a:solidFill>
                        </a:rPr>
                        <a:t>Echopoor</a:t>
                      </a:r>
                    </a:p>
                  </a:txBody>
                  <a:tcPr marL="91443" marR="91443" marT="45705" marB="45705">
                    <a:solidFill>
                      <a:schemeClr val="bg1">
                        <a:lumMod val="75000"/>
                      </a:schemeClr>
                    </a:solidFill>
                  </a:tcPr>
                </a:tc>
                <a:extLst>
                  <a:ext uri="{0D108BD9-81ED-4DB2-BD59-A6C34878D82A}">
                    <a16:rowId xmlns:a16="http://schemas.microsoft.com/office/drawing/2014/main" val="10005"/>
                  </a:ext>
                </a:extLst>
              </a:tr>
              <a:tr h="622956">
                <a:tc>
                  <a:txBody>
                    <a:bodyPr/>
                    <a:lstStyle/>
                    <a:p>
                      <a:r>
                        <a:rPr lang="en-GB" sz="1800" dirty="0"/>
                        <a:t>Nerves</a:t>
                      </a:r>
                    </a:p>
                  </a:txBody>
                  <a:tcPr marL="91443" marR="91443" marT="45705" marB="45705">
                    <a:solidFill>
                      <a:schemeClr val="bg1">
                        <a:lumMod val="75000"/>
                      </a:schemeClr>
                    </a:solidFill>
                  </a:tcPr>
                </a:tc>
                <a:tc>
                  <a:txBody>
                    <a:bodyPr/>
                    <a:lstStyle/>
                    <a:p>
                      <a:r>
                        <a:rPr lang="en-GB" sz="1800" dirty="0">
                          <a:solidFill>
                            <a:srgbClr val="FF0000"/>
                          </a:solidFill>
                        </a:rPr>
                        <a:t>Honeycomb</a:t>
                      </a:r>
                      <a:r>
                        <a:rPr lang="en-GB" sz="1800" baseline="0" dirty="0">
                          <a:solidFill>
                            <a:srgbClr val="FF0000"/>
                          </a:solidFill>
                        </a:rPr>
                        <a:t> appearance</a:t>
                      </a:r>
                      <a:endParaRPr lang="en-GB" sz="1800" dirty="0">
                        <a:solidFill>
                          <a:srgbClr val="FF0000"/>
                        </a:solidFill>
                      </a:endParaRPr>
                    </a:p>
                  </a:txBody>
                  <a:tcPr marL="91443" marR="91443" marT="45705" marB="45705">
                    <a:solidFill>
                      <a:schemeClr val="bg1">
                        <a:lumMod val="75000"/>
                      </a:schemeClr>
                    </a:solidFill>
                  </a:tcPr>
                </a:tc>
                <a:extLst>
                  <a:ext uri="{0D108BD9-81ED-4DB2-BD59-A6C34878D82A}">
                    <a16:rowId xmlns:a16="http://schemas.microsoft.com/office/drawing/2014/main" val="10006"/>
                  </a:ext>
                </a:extLst>
              </a:tr>
            </a:tbl>
          </a:graphicData>
        </a:graphic>
      </p:graphicFrame>
      <p:pic>
        <p:nvPicPr>
          <p:cNvPr id="6" name="Audio 1">
            <a:hlinkClick r:id="" action="ppaction://media"/>
            <a:extLst>
              <a:ext uri="{FF2B5EF4-FFF2-40B4-BE49-F238E27FC236}">
                <a16:creationId xmlns:a16="http://schemas.microsoft.com/office/drawing/2014/main" id="{72D80431-D736-D643-8A37-851B700F18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380291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a:xfrm>
            <a:off x="609600" y="1600203"/>
            <a:ext cx="5486400" cy="2332854"/>
          </a:xfrm>
        </p:spPr>
        <p:txBody>
          <a:bodyPr/>
          <a:lstStyle/>
          <a:p>
            <a:pPr marL="0" indent="0" algn="ctr">
              <a:buNone/>
              <a:defRPr/>
            </a:pPr>
            <a:r>
              <a:rPr lang="en-US" sz="1800" b="1" dirty="0"/>
              <a:t>Hypoechoic </a:t>
            </a:r>
          </a:p>
          <a:p>
            <a:pPr marL="0" indent="0" algn="ctr">
              <a:buNone/>
              <a:defRPr/>
            </a:pPr>
            <a:r>
              <a:rPr lang="en-US" sz="1800" i="1" dirty="0"/>
              <a:t>Less echogenic than surrounding tissue</a:t>
            </a:r>
            <a:endParaRPr lang="en-US" sz="1800" b="1" i="1" dirty="0"/>
          </a:p>
          <a:p>
            <a:endParaRPr lang="en-US"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altLang="en-US" dirty="0"/>
              <a:t>Echogenicity</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sp>
        <p:nvSpPr>
          <p:cNvPr id="5" name="Content Placeholder 1">
            <a:extLst>
              <a:ext uri="{FF2B5EF4-FFF2-40B4-BE49-F238E27FC236}">
                <a16:creationId xmlns:a16="http://schemas.microsoft.com/office/drawing/2014/main" id="{42929649-1193-7440-8E7B-3EA70C2C21A3}"/>
              </a:ext>
            </a:extLst>
          </p:cNvPr>
          <p:cNvSpPr txBox="1">
            <a:spLocks/>
          </p:cNvSpPr>
          <p:nvPr/>
        </p:nvSpPr>
        <p:spPr>
          <a:xfrm>
            <a:off x="609600" y="4133586"/>
            <a:ext cx="5486400" cy="2332854"/>
          </a:xfrm>
          <a:prstGeom prst="rect">
            <a:avLst/>
          </a:prstGeom>
        </p:spPr>
        <p:txBody>
          <a:bodyPr lIns="0"/>
          <a:lstStyle>
            <a:lvl1pPr marL="457189" indent="-457189"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1pPr>
            <a:lvl2pPr marL="990575" indent="-380990"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chemeClr val="tx1">
                    <a:lumMod val="75000"/>
                    <a:lumOff val="25000"/>
                  </a:schemeClr>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None/>
            </a:pPr>
            <a:r>
              <a:rPr lang="en-US" altLang="en-US" sz="1800" b="1" dirty="0"/>
              <a:t>Anechoic </a:t>
            </a:r>
          </a:p>
          <a:p>
            <a:pPr marL="0" indent="0" algn="ctr">
              <a:buNone/>
            </a:pPr>
            <a:r>
              <a:rPr lang="en-US" altLang="en-US" sz="1800" i="1" dirty="0"/>
              <a:t>Absence of Echoes</a:t>
            </a:r>
          </a:p>
          <a:p>
            <a:endParaRPr lang="en-US" dirty="0"/>
          </a:p>
        </p:txBody>
      </p:sp>
      <p:sp>
        <p:nvSpPr>
          <p:cNvPr id="6" name="Content Placeholder 1">
            <a:extLst>
              <a:ext uri="{FF2B5EF4-FFF2-40B4-BE49-F238E27FC236}">
                <a16:creationId xmlns:a16="http://schemas.microsoft.com/office/drawing/2014/main" id="{9319A923-DFE2-114F-809C-CC2D4E0E1C97}"/>
              </a:ext>
            </a:extLst>
          </p:cNvPr>
          <p:cNvSpPr txBox="1">
            <a:spLocks/>
          </p:cNvSpPr>
          <p:nvPr/>
        </p:nvSpPr>
        <p:spPr>
          <a:xfrm>
            <a:off x="6399893" y="4133586"/>
            <a:ext cx="5486400" cy="2332854"/>
          </a:xfrm>
          <a:prstGeom prst="rect">
            <a:avLst/>
          </a:prstGeom>
        </p:spPr>
        <p:txBody>
          <a:bodyPr lIns="0"/>
          <a:lstStyle>
            <a:lvl1pPr marL="457189" indent="-457189"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1pPr>
            <a:lvl2pPr marL="990575" indent="-380990"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chemeClr val="tx1">
                    <a:lumMod val="75000"/>
                    <a:lumOff val="25000"/>
                  </a:schemeClr>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None/>
            </a:pPr>
            <a:r>
              <a:rPr lang="en-US" altLang="en-US" sz="1800" b="1" dirty="0"/>
              <a:t>Isoechoic </a:t>
            </a:r>
          </a:p>
          <a:p>
            <a:pPr marL="0" indent="0" algn="ctr">
              <a:buNone/>
            </a:pPr>
            <a:r>
              <a:rPr lang="en-US" altLang="en-US" sz="1800" i="1" dirty="0"/>
              <a:t>Same echogenicity as surrounding tissue</a:t>
            </a:r>
          </a:p>
          <a:p>
            <a:endParaRPr lang="en-US" dirty="0"/>
          </a:p>
        </p:txBody>
      </p:sp>
      <p:sp>
        <p:nvSpPr>
          <p:cNvPr id="7" name="Content Placeholder 1">
            <a:extLst>
              <a:ext uri="{FF2B5EF4-FFF2-40B4-BE49-F238E27FC236}">
                <a16:creationId xmlns:a16="http://schemas.microsoft.com/office/drawing/2014/main" id="{57CD45F3-D7CE-F845-BBB9-29A88605759B}"/>
              </a:ext>
            </a:extLst>
          </p:cNvPr>
          <p:cNvSpPr txBox="1">
            <a:spLocks/>
          </p:cNvSpPr>
          <p:nvPr/>
        </p:nvSpPr>
        <p:spPr>
          <a:xfrm>
            <a:off x="6240016" y="1600203"/>
            <a:ext cx="5486400" cy="2332854"/>
          </a:xfrm>
          <a:prstGeom prst="rect">
            <a:avLst/>
          </a:prstGeom>
        </p:spPr>
        <p:txBody>
          <a:bodyPr lIns="0"/>
          <a:lstStyle>
            <a:lvl1pPr marL="457189" indent="-457189"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1pPr>
            <a:lvl2pPr marL="990575" indent="-380990"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chemeClr val="tx1">
                    <a:lumMod val="75000"/>
                    <a:lumOff val="25000"/>
                  </a:schemeClr>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buNone/>
              <a:defRPr/>
            </a:pPr>
            <a:r>
              <a:rPr lang="en-US" sz="1800" b="1" dirty="0"/>
              <a:t>Hyperechoic </a:t>
            </a:r>
          </a:p>
          <a:p>
            <a:pPr marL="0" indent="0" algn="ctr">
              <a:buNone/>
              <a:defRPr/>
            </a:pPr>
            <a:r>
              <a:rPr lang="en-US" sz="1800" i="1" dirty="0"/>
              <a:t>More echogenic than surrounding tissue</a:t>
            </a:r>
            <a:endParaRPr lang="en-US" sz="1800" b="1" dirty="0"/>
          </a:p>
          <a:p>
            <a:endParaRPr lang="en-US" dirty="0"/>
          </a:p>
        </p:txBody>
      </p:sp>
      <p:pic>
        <p:nvPicPr>
          <p:cNvPr id="8" name="Picture 7">
            <a:extLst>
              <a:ext uri="{FF2B5EF4-FFF2-40B4-BE49-F238E27FC236}">
                <a16:creationId xmlns:a16="http://schemas.microsoft.com/office/drawing/2014/main" id="{9A773787-BE3F-C249-A712-F595D833831B}"/>
              </a:ext>
            </a:extLst>
          </p:cNvPr>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2716212" y="2381267"/>
            <a:ext cx="12731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a:extLst>
              <a:ext uri="{FF2B5EF4-FFF2-40B4-BE49-F238E27FC236}">
                <a16:creationId xmlns:a16="http://schemas.microsoft.com/office/drawing/2014/main" id="{931D721C-C793-7F45-9A1A-D3F8743342B6}"/>
              </a:ext>
            </a:extLst>
          </p:cNvPr>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a:stretch>
            <a:fillRect/>
          </a:stretch>
        </p:blipFill>
        <p:spPr bwMode="auto">
          <a:xfrm>
            <a:off x="2716211" y="4892073"/>
            <a:ext cx="127317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ED671523-CD34-984E-86FC-B6B27EE90F95}"/>
              </a:ext>
            </a:extLst>
          </p:cNvPr>
          <p:cNvPicPr>
            <a:picLocks noChangeAspect="1" noChangeArrowheads="1"/>
          </p:cNvPicPr>
          <p:nvPr/>
        </p:nvPicPr>
        <p:blipFill>
          <a:blip r:embed="rId6">
            <a:lum bright="10000"/>
            <a:extLst>
              <a:ext uri="{28A0092B-C50C-407E-A947-70E740481C1C}">
                <a14:useLocalDpi xmlns:a14="http://schemas.microsoft.com/office/drawing/2010/main" val="0"/>
              </a:ext>
            </a:extLst>
          </a:blip>
          <a:srcRect/>
          <a:stretch>
            <a:fillRect/>
          </a:stretch>
        </p:blipFill>
        <p:spPr bwMode="auto">
          <a:xfrm>
            <a:off x="8395841" y="2416454"/>
            <a:ext cx="11747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ABD21843-3837-2246-80FE-2730B0714353}"/>
              </a:ext>
            </a:extLst>
          </p:cNvPr>
          <p:cNvPicPr>
            <a:picLocks noChangeAspect="1" noChangeArrowheads="1"/>
          </p:cNvPicPr>
          <p:nvPr/>
        </p:nvPicPr>
        <p:blipFill>
          <a:blip r:embed="rId7">
            <a:lum bright="10000" contrast="30000"/>
            <a:extLst>
              <a:ext uri="{28A0092B-C50C-407E-A947-70E740481C1C}">
                <a14:useLocalDpi xmlns:a14="http://schemas.microsoft.com/office/drawing/2010/main" val="0"/>
              </a:ext>
            </a:extLst>
          </a:blip>
          <a:srcRect/>
          <a:stretch>
            <a:fillRect/>
          </a:stretch>
        </p:blipFill>
        <p:spPr bwMode="auto">
          <a:xfrm>
            <a:off x="8398962" y="4892073"/>
            <a:ext cx="117475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udio 1">
            <a:hlinkClick r:id="" action="ppaction://media"/>
            <a:extLst>
              <a:ext uri="{FF2B5EF4-FFF2-40B4-BE49-F238E27FC236}">
                <a16:creationId xmlns:a16="http://schemas.microsoft.com/office/drawing/2014/main" id="{BCA8161F-C721-5745-AD90-8D29B89ADD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77600" y="5620735"/>
            <a:ext cx="609600" cy="609600"/>
          </a:xfrm>
          <a:prstGeom prst="rect">
            <a:avLst/>
          </a:prstGeom>
        </p:spPr>
      </p:pic>
    </p:spTree>
    <p:extLst>
      <p:ext uri="{BB962C8B-B14F-4D97-AF65-F5344CB8AC3E}">
        <p14:creationId xmlns:p14="http://schemas.microsoft.com/office/powerpoint/2010/main" val="313808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13">
            <a:hlinkClick r:id="" action="ppaction://media"/>
            <a:extLst>
              <a:ext uri="{FF2B5EF4-FFF2-40B4-BE49-F238E27FC236}">
                <a16:creationId xmlns:a16="http://schemas.microsoft.com/office/drawing/2014/main" id="{A49427A5-42C3-6548-ACF2-785E2CFB64CC}"/>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11320016" y="5517232"/>
            <a:ext cx="668784" cy="668784"/>
          </a:xfrm>
          <a:prstGeom prst="rect">
            <a:avLst/>
          </a:prstGeom>
        </p:spPr>
      </p:pic>
      <p:sp>
        <p:nvSpPr>
          <p:cNvPr id="5" name="Text Placeholder 4"/>
          <p:cNvSpPr>
            <a:spLocks noGrp="1"/>
          </p:cNvSpPr>
          <p:nvPr>
            <p:ph type="body" sz="quarter" idx="14"/>
          </p:nvPr>
        </p:nvSpPr>
        <p:spPr/>
        <p:txBody>
          <a:bodyPr/>
          <a:lstStyle/>
          <a:p>
            <a:r>
              <a:rPr lang="en-US" dirty="0"/>
              <a:t>Content</a:t>
            </a:r>
          </a:p>
        </p:txBody>
      </p:sp>
      <p:sp>
        <p:nvSpPr>
          <p:cNvPr id="3" name="Title 2"/>
          <p:cNvSpPr>
            <a:spLocks noGrp="1"/>
          </p:cNvSpPr>
          <p:nvPr>
            <p:ph type="title"/>
          </p:nvPr>
        </p:nvSpPr>
        <p:spPr/>
        <p:txBody>
          <a:bodyPr/>
          <a:lstStyle/>
          <a:p>
            <a:r>
              <a:rPr lang="en-GB" altLang="en-US" dirty="0">
                <a:latin typeface="+mn-lt"/>
              </a:rPr>
              <a:t>Ultrasound Guidance for Venous Access</a:t>
            </a:r>
            <a:endParaRPr lang="en-US" dirty="0">
              <a:latin typeface="+mn-lt"/>
            </a:endParaRPr>
          </a:p>
        </p:txBody>
      </p:sp>
      <p:pic>
        <p:nvPicPr>
          <p:cNvPr id="7" name="Picture 6" descr="A picture containing food&#10;&#10;Description automatically generated">
            <a:extLst>
              <a:ext uri="{FF2B5EF4-FFF2-40B4-BE49-F238E27FC236}">
                <a16:creationId xmlns:a16="http://schemas.microsoft.com/office/drawing/2014/main" id="{809DC30A-3669-684A-86F6-E888C9AD9D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1" y="1478637"/>
            <a:ext cx="2102024" cy="2802203"/>
          </a:xfrm>
          <a:prstGeom prst="rect">
            <a:avLst/>
          </a:prstGeom>
        </p:spPr>
      </p:pic>
      <p:pic>
        <p:nvPicPr>
          <p:cNvPr id="8" name="Picture 2">
            <a:extLst>
              <a:ext uri="{FF2B5EF4-FFF2-40B4-BE49-F238E27FC236}">
                <a16:creationId xmlns:a16="http://schemas.microsoft.com/office/drawing/2014/main" id="{90D97BDE-910F-6A48-AF81-272C1B36326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03712" y="2020983"/>
            <a:ext cx="4602162"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11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marL="0" indent="0">
              <a:lnSpc>
                <a:spcPct val="90000"/>
              </a:lnSpc>
              <a:buNone/>
            </a:pPr>
            <a:r>
              <a:rPr lang="en-US" altLang="en-US" sz="1800" dirty="0">
                <a:cs typeface="Times New Roman" panose="02020603050405020304" pitchFamily="18" charset="0"/>
              </a:rPr>
              <a:t>Beam Profile</a:t>
            </a:r>
          </a:p>
          <a:p>
            <a:pPr lvl="1">
              <a:lnSpc>
                <a:spcPct val="90000"/>
              </a:lnSpc>
            </a:pPr>
            <a:r>
              <a:rPr lang="en-US" altLang="en-US" sz="1800" dirty="0">
                <a:cs typeface="Times New Roman" panose="02020603050405020304" pitchFamily="18" charset="0"/>
              </a:rPr>
              <a:t>Length of the transducer face x 1 mm thick</a:t>
            </a:r>
          </a:p>
          <a:p>
            <a:pPr lvl="1">
              <a:lnSpc>
                <a:spcPct val="90000"/>
              </a:lnSpc>
            </a:pPr>
            <a:r>
              <a:rPr lang="en-US" altLang="en-US" sz="1800" dirty="0">
                <a:cs typeface="Times New Roman" panose="02020603050405020304" pitchFamily="18" charset="0"/>
              </a:rPr>
              <a:t>Length of beam dependent upon selected </a:t>
            </a:r>
            <a:r>
              <a:rPr lang="en-US" altLang="en-US" sz="1800" dirty="0"/>
              <a:t>depth</a:t>
            </a:r>
          </a:p>
          <a:p>
            <a:endParaRPr lang="en-US"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t>Transducer</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Picture 12" descr="L38 3d beam">
            <a:extLst>
              <a:ext uri="{FF2B5EF4-FFF2-40B4-BE49-F238E27FC236}">
                <a16:creationId xmlns:a16="http://schemas.microsoft.com/office/drawing/2014/main" id="{2030B928-70EB-4E47-8922-3AA4D2D3E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000" t="2499" r="5000" b="32500"/>
          <a:stretch>
            <a:fillRect/>
          </a:stretch>
        </p:blipFill>
        <p:spPr bwMode="auto">
          <a:xfrm>
            <a:off x="6123003" y="2486862"/>
            <a:ext cx="3941763"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A9C0D30-B3B1-2643-A91A-A067A226D4EC}"/>
              </a:ext>
            </a:extLst>
          </p:cNvPr>
          <p:cNvSpPr/>
          <p:nvPr/>
        </p:nvSpPr>
        <p:spPr>
          <a:xfrm>
            <a:off x="5231904" y="4509120"/>
            <a:ext cx="2098651" cy="369332"/>
          </a:xfrm>
          <a:prstGeom prst="rect">
            <a:avLst/>
          </a:prstGeom>
        </p:spPr>
        <p:txBody>
          <a:bodyPr wrap="none">
            <a:spAutoFit/>
          </a:bodyPr>
          <a:lstStyle/>
          <a:p>
            <a:r>
              <a:rPr lang="en-GB" altLang="en-US" dirty="0">
                <a:solidFill>
                  <a:srgbClr val="FF0000"/>
                </a:solidFill>
              </a:rPr>
              <a:t>Beam width – 1mm</a:t>
            </a:r>
          </a:p>
        </p:txBody>
      </p:sp>
      <p:pic>
        <p:nvPicPr>
          <p:cNvPr id="7" name="Audio 1">
            <a:hlinkClick r:id="" action="ppaction://media"/>
            <a:extLst>
              <a:ext uri="{FF2B5EF4-FFF2-40B4-BE49-F238E27FC236}">
                <a16:creationId xmlns:a16="http://schemas.microsoft.com/office/drawing/2014/main" id="{BDCA2455-7951-3141-9157-05E353BADC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298729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r>
              <a:rPr lang="en-US" altLang="en-US" dirty="0">
                <a:latin typeface="Times New Roman" panose="02020603050405020304" pitchFamily="18" charset="0"/>
                <a:cs typeface="Times New Roman" panose="02020603050405020304" pitchFamily="18" charset="0"/>
              </a:rPr>
              <a:t>Markings are located on one side of transducer only and correspond to orientation marker on screen.</a:t>
            </a:r>
          </a:p>
          <a:p>
            <a:pPr marL="0" indent="0">
              <a:buNone/>
            </a:pPr>
            <a:endParaRPr lang="en-US"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cs typeface="Times New Roman" panose="02020603050405020304" pitchFamily="18" charset="0"/>
              </a:rPr>
              <a:t>Transducer Orientation</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78F0F507-6AB3-7845-A4EE-7CBC256BD3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10166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a:xfrm>
            <a:off x="609600" y="1600202"/>
            <a:ext cx="5486400" cy="4435559"/>
          </a:xfrm>
        </p:spPr>
        <p:txBody>
          <a:bodyPr/>
          <a:lstStyle/>
          <a:p>
            <a:pPr marL="0" indent="0">
              <a:buNone/>
            </a:pPr>
            <a:r>
              <a:rPr lang="en-GB" altLang="en-US" sz="1800" dirty="0">
                <a:cs typeface="Times New Roman" panose="02020603050405020304" pitchFamily="18" charset="0"/>
              </a:rPr>
              <a:t>Transverse</a:t>
            </a:r>
          </a:p>
          <a:p>
            <a:endParaRPr lang="en-US"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cs typeface="Times New Roman" panose="02020603050405020304" pitchFamily="18" charset="0"/>
              </a:rPr>
              <a:t>Transducer Orientation</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sp>
        <p:nvSpPr>
          <p:cNvPr id="5" name="Content Placeholder 1">
            <a:extLst>
              <a:ext uri="{FF2B5EF4-FFF2-40B4-BE49-F238E27FC236}">
                <a16:creationId xmlns:a16="http://schemas.microsoft.com/office/drawing/2014/main" id="{F6B21CCF-4EE7-E940-99FE-144C2AC7DD01}"/>
              </a:ext>
            </a:extLst>
          </p:cNvPr>
          <p:cNvSpPr txBox="1">
            <a:spLocks/>
          </p:cNvSpPr>
          <p:nvPr/>
        </p:nvSpPr>
        <p:spPr>
          <a:xfrm>
            <a:off x="6096000" y="1600202"/>
            <a:ext cx="4046240" cy="4435559"/>
          </a:xfrm>
          <a:prstGeom prst="rect">
            <a:avLst/>
          </a:prstGeom>
        </p:spPr>
        <p:txBody>
          <a:bodyPr lIns="0"/>
          <a:lstStyle>
            <a:lvl1pPr marL="457189" indent="-457189"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1pPr>
            <a:lvl2pPr marL="990575" indent="-380990"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2pPr>
            <a:lvl3pPr marL="1523962" indent="-304792" algn="l" defTabSz="609585"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2133547" indent="-304792" algn="l" defTabSz="609585" rtl="0" eaLnBrk="1" latinLnBrk="0" hangingPunct="1">
              <a:spcBef>
                <a:spcPct val="20000"/>
              </a:spcBef>
              <a:buFont typeface="Arial"/>
              <a:buChar char="–"/>
              <a:defRPr sz="1867" kern="1200">
                <a:solidFill>
                  <a:schemeClr val="tx1">
                    <a:lumMod val="75000"/>
                    <a:lumOff val="25000"/>
                  </a:schemeClr>
                </a:solidFill>
                <a:latin typeface="+mn-lt"/>
                <a:ea typeface="+mn-ea"/>
                <a:cs typeface="+mn-cs"/>
              </a:defRPr>
            </a:lvl4pPr>
            <a:lvl5pPr marL="2743131" indent="-304792" algn="l" defTabSz="609585" rtl="0" eaLnBrk="1" latinLnBrk="0" hangingPunct="1">
              <a:spcBef>
                <a:spcPct val="20000"/>
              </a:spcBef>
              <a:buFont typeface="Arial"/>
              <a:buChar char="»"/>
              <a:defRPr sz="1867" kern="1200">
                <a:solidFill>
                  <a:schemeClr val="tx1">
                    <a:lumMod val="75000"/>
                    <a:lumOff val="2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GB" altLang="en-US" sz="1800" dirty="0">
                <a:cs typeface="Times New Roman" panose="02020603050405020304" pitchFamily="18" charset="0"/>
              </a:rPr>
              <a:t>Longitudinal</a:t>
            </a:r>
            <a:endParaRPr lang="en-US" sz="1800" dirty="0"/>
          </a:p>
        </p:txBody>
      </p:sp>
      <p:pic>
        <p:nvPicPr>
          <p:cNvPr id="6" name="Picture 8" descr="arm l38 beam image">
            <a:extLst>
              <a:ext uri="{FF2B5EF4-FFF2-40B4-BE49-F238E27FC236}">
                <a16:creationId xmlns:a16="http://schemas.microsoft.com/office/drawing/2014/main" id="{7992993B-875D-D140-8676-5CBAC5F59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172537"/>
            <a:ext cx="3743325" cy="32908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Audio 1">
            <a:hlinkClick r:id="" action="ppaction://media"/>
            <a:extLst>
              <a:ext uri="{FF2B5EF4-FFF2-40B4-BE49-F238E27FC236}">
                <a16:creationId xmlns:a16="http://schemas.microsoft.com/office/drawing/2014/main" id="{A9489D2B-1ABF-D445-90A6-92B9D152A9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296747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dirty="0"/>
              <a:t>Transducer</a:t>
            </a:r>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grpSp>
        <p:nvGrpSpPr>
          <p:cNvPr id="5" name="Group 8">
            <a:extLst>
              <a:ext uri="{FF2B5EF4-FFF2-40B4-BE49-F238E27FC236}">
                <a16:creationId xmlns:a16="http://schemas.microsoft.com/office/drawing/2014/main" id="{B4AA86DE-C92B-B949-AC53-19727E357238}"/>
              </a:ext>
            </a:extLst>
          </p:cNvPr>
          <p:cNvGrpSpPr>
            <a:grpSpLocks/>
          </p:cNvGrpSpPr>
          <p:nvPr/>
        </p:nvGrpSpPr>
        <p:grpSpPr bwMode="auto">
          <a:xfrm>
            <a:off x="2063552" y="1260154"/>
            <a:ext cx="8207375" cy="5115654"/>
            <a:chOff x="928" y="889"/>
            <a:chExt cx="3518" cy="2914"/>
          </a:xfrm>
        </p:grpSpPr>
        <p:grpSp>
          <p:nvGrpSpPr>
            <p:cNvPr id="6" name="Group 9">
              <a:extLst>
                <a:ext uri="{FF2B5EF4-FFF2-40B4-BE49-F238E27FC236}">
                  <a16:creationId xmlns:a16="http://schemas.microsoft.com/office/drawing/2014/main" id="{D8CECBBD-A3B1-1A42-AABF-BD3CDB3554DF}"/>
                </a:ext>
              </a:extLst>
            </p:cNvPr>
            <p:cNvGrpSpPr>
              <a:grpSpLocks/>
            </p:cNvGrpSpPr>
            <p:nvPr/>
          </p:nvGrpSpPr>
          <p:grpSpPr bwMode="auto">
            <a:xfrm>
              <a:off x="928" y="1328"/>
              <a:ext cx="3518" cy="2126"/>
              <a:chOff x="796" y="1325"/>
              <a:chExt cx="4841" cy="2884"/>
            </a:xfrm>
          </p:grpSpPr>
          <p:pic>
            <p:nvPicPr>
              <p:cNvPr id="11" name="Picture 10" descr="bezel image">
                <a:extLst>
                  <a:ext uri="{FF2B5EF4-FFF2-40B4-BE49-F238E27FC236}">
                    <a16:creationId xmlns:a16="http://schemas.microsoft.com/office/drawing/2014/main" id="{FC4470AD-B533-F84E-8FC0-EF6BACDCA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 y="1325"/>
                <a:ext cx="4841" cy="28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descr="Image">
                <a:extLst>
                  <a:ext uri="{FF2B5EF4-FFF2-40B4-BE49-F238E27FC236}">
                    <a16:creationId xmlns:a16="http://schemas.microsoft.com/office/drawing/2014/main" id="{5FCA8CD1-D9CE-FC4C-A4CE-B081387F8D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9" y="1559"/>
                <a:ext cx="3189" cy="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AutoShape 12">
              <a:extLst>
                <a:ext uri="{FF2B5EF4-FFF2-40B4-BE49-F238E27FC236}">
                  <a16:creationId xmlns:a16="http://schemas.microsoft.com/office/drawing/2014/main" id="{AB3E903D-35D3-7543-B06D-3BAC14A72A91}"/>
                </a:ext>
              </a:extLst>
            </p:cNvPr>
            <p:cNvSpPr>
              <a:spLocks noChangeArrowheads="1"/>
            </p:cNvSpPr>
            <p:nvPr/>
          </p:nvSpPr>
          <p:spPr bwMode="auto">
            <a:xfrm>
              <a:off x="2922" y="1189"/>
              <a:ext cx="205" cy="485"/>
            </a:xfrm>
            <a:prstGeom prst="upArrow">
              <a:avLst>
                <a:gd name="adj1" fmla="val 50000"/>
                <a:gd name="adj2" fmla="val 59146"/>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GB" altLang="en-US"/>
            </a:p>
          </p:txBody>
        </p:sp>
        <p:sp>
          <p:nvSpPr>
            <p:cNvPr id="8" name="Text Box 13">
              <a:extLst>
                <a:ext uri="{FF2B5EF4-FFF2-40B4-BE49-F238E27FC236}">
                  <a16:creationId xmlns:a16="http://schemas.microsoft.com/office/drawing/2014/main" id="{D6E825DE-F46C-9442-8708-D67B65A4E09E}"/>
                </a:ext>
              </a:extLst>
            </p:cNvPr>
            <p:cNvSpPr txBox="1">
              <a:spLocks noChangeArrowheads="1"/>
            </p:cNvSpPr>
            <p:nvPr/>
          </p:nvSpPr>
          <p:spPr bwMode="auto">
            <a:xfrm>
              <a:off x="1962" y="889"/>
              <a:ext cx="213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pPr>
              <a:r>
                <a:rPr lang="en-US" altLang="en-US" sz="2200">
                  <a:latin typeface="Arial" panose="020B0604020202020204" pitchFamily="34" charset="0"/>
                </a:rPr>
                <a:t>Transducer contacts skin</a:t>
              </a:r>
            </a:p>
          </p:txBody>
        </p:sp>
        <p:sp>
          <p:nvSpPr>
            <p:cNvPr id="9" name="AutoShape 14">
              <a:extLst>
                <a:ext uri="{FF2B5EF4-FFF2-40B4-BE49-F238E27FC236}">
                  <a16:creationId xmlns:a16="http://schemas.microsoft.com/office/drawing/2014/main" id="{20E766F4-6754-4145-BDB9-182192C44D9E}"/>
                </a:ext>
              </a:extLst>
            </p:cNvPr>
            <p:cNvSpPr>
              <a:spLocks noChangeArrowheads="1"/>
            </p:cNvSpPr>
            <p:nvPr/>
          </p:nvSpPr>
          <p:spPr bwMode="auto">
            <a:xfrm rot="10800000">
              <a:off x="2961" y="3025"/>
              <a:ext cx="205" cy="485"/>
            </a:xfrm>
            <a:prstGeom prst="upArrow">
              <a:avLst>
                <a:gd name="adj1" fmla="val 50000"/>
                <a:gd name="adj2" fmla="val 59146"/>
              </a:avLst>
            </a:prstGeom>
            <a:solidFill>
              <a:schemeClr val="bg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GB" altLang="en-US"/>
            </a:p>
          </p:txBody>
        </p:sp>
        <p:sp>
          <p:nvSpPr>
            <p:cNvPr id="10" name="Text Box 15">
              <a:extLst>
                <a:ext uri="{FF2B5EF4-FFF2-40B4-BE49-F238E27FC236}">
                  <a16:creationId xmlns:a16="http://schemas.microsoft.com/office/drawing/2014/main" id="{40449245-6462-874D-B9D4-D99870A015E6}"/>
                </a:ext>
              </a:extLst>
            </p:cNvPr>
            <p:cNvSpPr txBox="1">
              <a:spLocks noChangeArrowheads="1"/>
            </p:cNvSpPr>
            <p:nvPr/>
          </p:nvSpPr>
          <p:spPr bwMode="auto">
            <a:xfrm>
              <a:off x="1789" y="3558"/>
              <a:ext cx="2550"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spcBef>
                  <a:spcPct val="50000"/>
                </a:spcBef>
              </a:pPr>
              <a:r>
                <a:rPr lang="en-US" altLang="en-US" sz="2200">
                  <a:latin typeface="Arial" panose="020B0604020202020204" pitchFamily="34" charset="0"/>
                </a:rPr>
                <a:t>Deeper or away from the skin</a:t>
              </a:r>
            </a:p>
          </p:txBody>
        </p:sp>
      </p:grpSp>
      <p:pic>
        <p:nvPicPr>
          <p:cNvPr id="13" name="Audio 1">
            <a:hlinkClick r:id="" action="ppaction://media"/>
            <a:extLst>
              <a:ext uri="{FF2B5EF4-FFF2-40B4-BE49-F238E27FC236}">
                <a16:creationId xmlns:a16="http://schemas.microsoft.com/office/drawing/2014/main" id="{9D2ACC58-05C4-4B44-B052-5C44CE2D86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5556635"/>
            <a:ext cx="609600" cy="609600"/>
          </a:xfrm>
          <a:prstGeom prst="rect">
            <a:avLst/>
          </a:prstGeom>
        </p:spPr>
      </p:pic>
    </p:spTree>
    <p:extLst>
      <p:ext uri="{BB962C8B-B14F-4D97-AF65-F5344CB8AC3E}">
        <p14:creationId xmlns:p14="http://schemas.microsoft.com/office/powerpoint/2010/main" val="356075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a:defRPr/>
            </a:pPr>
            <a:r>
              <a:rPr lang="en-US" sz="1800" dirty="0">
                <a:cs typeface="Times New Roman" panose="02020603050405020304" pitchFamily="18" charset="0"/>
              </a:rPr>
              <a:t>Coupling Agent</a:t>
            </a:r>
          </a:p>
          <a:p>
            <a:pPr>
              <a:defRPr/>
            </a:pPr>
            <a:endParaRPr lang="en-US" sz="1800" dirty="0">
              <a:cs typeface="Times New Roman" panose="02020603050405020304" pitchFamily="18" charset="0"/>
            </a:endParaRPr>
          </a:p>
          <a:p>
            <a:pPr>
              <a:defRPr/>
            </a:pPr>
            <a:r>
              <a:rPr lang="en-US" sz="1800" dirty="0">
                <a:cs typeface="Times New Roman" panose="02020603050405020304" pitchFamily="18" charset="0"/>
              </a:rPr>
              <a:t>Ultrasound is reflected at an air interface</a:t>
            </a:r>
          </a:p>
          <a:p>
            <a:pPr>
              <a:defRPr/>
            </a:pPr>
            <a:endParaRPr lang="en-US" sz="1800" dirty="0">
              <a:cs typeface="Times New Roman" panose="02020603050405020304" pitchFamily="18" charset="0"/>
            </a:endParaRPr>
          </a:p>
          <a:p>
            <a:pPr>
              <a:defRPr/>
            </a:pPr>
            <a:r>
              <a:rPr lang="en-US" sz="1800" dirty="0">
                <a:cs typeface="Times New Roman" panose="02020603050405020304" pitchFamily="18" charset="0"/>
              </a:rPr>
              <a:t>Gel provides medium for sound wave into the body by removing air gap</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cs typeface="Times New Roman" panose="02020603050405020304" pitchFamily="18" charset="0"/>
              </a:rPr>
              <a:t>Why use Ultrasound Gel?</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B065CA1C-9442-AD48-A014-79F6BB17E5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87784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a:defRPr/>
            </a:pPr>
            <a:r>
              <a:rPr lang="en-US" sz="1800" dirty="0">
                <a:cs typeface="Times New Roman" panose="02020603050405020304" pitchFamily="18" charset="0"/>
              </a:rPr>
              <a:t>Gain controls the brightness of the displayed image</a:t>
            </a:r>
          </a:p>
          <a:p>
            <a:pPr marL="0" indent="0">
              <a:buNone/>
              <a:defRPr/>
            </a:pPr>
            <a:endParaRPr lang="en-US" sz="1800" dirty="0">
              <a:cs typeface="Times New Roman" panose="02020603050405020304" pitchFamily="18" charset="0"/>
            </a:endParaRPr>
          </a:p>
          <a:p>
            <a:pPr>
              <a:defRPr/>
            </a:pPr>
            <a:r>
              <a:rPr lang="en-GB" sz="1800" dirty="0">
                <a:cs typeface="Times New Roman" panose="02020603050405020304" pitchFamily="18" charset="0"/>
              </a:rPr>
              <a:t>Can be adjusted as near, far or overall</a:t>
            </a:r>
          </a:p>
          <a:p>
            <a:pPr marL="0" indent="0">
              <a:buNone/>
              <a:defRPr/>
            </a:pPr>
            <a:endParaRPr lang="en-GB" sz="1800" dirty="0">
              <a:cs typeface="Times New Roman" panose="02020603050405020304" pitchFamily="18" charset="0"/>
            </a:endParaRPr>
          </a:p>
          <a:p>
            <a:pPr>
              <a:defRPr/>
            </a:pPr>
            <a:r>
              <a:rPr lang="en-US" sz="1800" dirty="0">
                <a:cs typeface="Times New Roman" panose="02020603050405020304" pitchFamily="18" charset="0"/>
              </a:rPr>
              <a:t>One of the commonest mistakes in ultrasound imaging is the use of incorrect gain settings. </a:t>
            </a:r>
          </a:p>
          <a:p>
            <a:pPr>
              <a:defRPr/>
            </a:pPr>
            <a:endParaRPr lang="en-US" sz="1800" dirty="0">
              <a:cs typeface="Times New Roman" panose="02020603050405020304" pitchFamily="18" charset="0"/>
            </a:endParaRPr>
          </a:p>
          <a:p>
            <a:pPr>
              <a:defRPr/>
            </a:pPr>
            <a:r>
              <a:rPr lang="en-US" sz="1800" dirty="0">
                <a:cs typeface="Times New Roman" panose="02020603050405020304" pitchFamily="18" charset="0"/>
              </a:rPr>
              <a:t>Insufficient gain can result in missed structures of low reflectivity, such as thrombus.</a:t>
            </a:r>
          </a:p>
          <a:p>
            <a:pPr>
              <a:defRPr/>
            </a:pPr>
            <a:endParaRPr lang="en-US" sz="1800" dirty="0">
              <a:cs typeface="Times New Roman" panose="02020603050405020304" pitchFamily="18" charset="0"/>
            </a:endParaRPr>
          </a:p>
          <a:p>
            <a:pPr>
              <a:defRPr/>
            </a:pPr>
            <a:r>
              <a:rPr lang="en-US" sz="1800" dirty="0">
                <a:cs typeface="Times New Roman" panose="02020603050405020304" pitchFamily="18" charset="0"/>
              </a:rPr>
              <a:t>Excessive gain can result in false </a:t>
            </a:r>
            <a:r>
              <a:rPr lang="en-US" sz="1800" dirty="0" err="1">
                <a:cs typeface="Times New Roman" panose="02020603050405020304" pitchFamily="18" charset="0"/>
              </a:rPr>
              <a:t>echos</a:t>
            </a:r>
            <a:r>
              <a:rPr lang="en-US" sz="1800" dirty="0">
                <a:cs typeface="Times New Roman" panose="02020603050405020304" pitchFamily="18" charset="0"/>
              </a:rPr>
              <a:t> or oversaturation, which may obscure important diagnostic image characteristics such as shadowing or enhancement</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t>Gain</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2DEE0563-4E27-A646-973E-C38516859E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288507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sz="2130" dirty="0">
                <a:cs typeface="Times New Roman" panose="02020603050405020304" pitchFamily="18" charset="0"/>
              </a:rPr>
              <a:t>Image Optimization-Gain</a:t>
            </a:r>
            <a:endParaRPr lang="en-US" sz="2130"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Picture 12" descr="gainout1">
            <a:extLst>
              <a:ext uri="{FF2B5EF4-FFF2-40B4-BE49-F238E27FC236}">
                <a16:creationId xmlns:a16="http://schemas.microsoft.com/office/drawing/2014/main" id="{CFEF33D4-96A7-624D-86B0-4CDE04BA2E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9" y="2060575"/>
            <a:ext cx="3889375" cy="29527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gainout">
            <a:extLst>
              <a:ext uri="{FF2B5EF4-FFF2-40B4-BE49-F238E27FC236}">
                <a16:creationId xmlns:a16="http://schemas.microsoft.com/office/drawing/2014/main" id="{50FCCCDB-1652-FA4A-AEFA-13918A078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3" y="2060575"/>
            <a:ext cx="39624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2">
            <a:hlinkClick r:id="" action="ppaction://media"/>
            <a:extLst>
              <a:ext uri="{FF2B5EF4-FFF2-40B4-BE49-F238E27FC236}">
                <a16:creationId xmlns:a16="http://schemas.microsoft.com/office/drawing/2014/main" id="{78FA6AC3-81AA-DB40-A528-9D00E1645D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321944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a:xfrm>
            <a:off x="609600" y="1600203"/>
            <a:ext cx="10972800" cy="820686"/>
          </a:xfrm>
        </p:spPr>
        <p:txBody>
          <a:bodyPr/>
          <a:lstStyle/>
          <a:p>
            <a:pPr marL="0" indent="0">
              <a:buNone/>
              <a:defRPr/>
            </a:pPr>
            <a:r>
              <a:rPr lang="en-US" sz="1800" dirty="0">
                <a:cs typeface="Times New Roman" panose="02020603050405020304" pitchFamily="18" charset="0"/>
              </a:rPr>
              <a:t>The choice of correct depth setting is a trade-off between achieving adequate field of view to resolve all relevant structures and </a:t>
            </a:r>
            <a:r>
              <a:rPr lang="en-US" sz="1800" dirty="0" err="1">
                <a:cs typeface="Times New Roman" panose="02020603050405020304" pitchFamily="18" charset="0"/>
              </a:rPr>
              <a:t>maximising</a:t>
            </a:r>
            <a:r>
              <a:rPr lang="en-US" sz="1800" dirty="0">
                <a:cs typeface="Times New Roman" panose="02020603050405020304" pitchFamily="18" charset="0"/>
              </a:rPr>
              <a:t> detail resolution.</a:t>
            </a:r>
          </a:p>
          <a:p>
            <a:pPr marL="0" indent="0">
              <a:buNone/>
              <a:defRPr/>
            </a:pPr>
            <a:endParaRPr lang="en-GB" sz="1800" dirty="0">
              <a:cs typeface="Times New Roman" panose="02020603050405020304" pitchFamily="18" charset="0"/>
            </a:endParaRPr>
          </a:p>
          <a:p>
            <a:pPr marL="0" indent="0">
              <a:buNone/>
              <a:defRPr/>
            </a:pPr>
            <a:endParaRPr lang="en-GB" sz="1800" dirty="0">
              <a:cs typeface="Times New Roman" panose="02020603050405020304" pitchFamily="18" charset="0"/>
            </a:endParaRP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cs typeface="Times New Roman" panose="02020603050405020304" pitchFamily="18" charset="0"/>
              </a:rPr>
              <a:t>Depth</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grpSp>
        <p:nvGrpSpPr>
          <p:cNvPr id="5" name="Group 26">
            <a:extLst>
              <a:ext uri="{FF2B5EF4-FFF2-40B4-BE49-F238E27FC236}">
                <a16:creationId xmlns:a16="http://schemas.microsoft.com/office/drawing/2014/main" id="{19E063EA-D7A6-BB4D-9C52-B1F6F0E49789}"/>
              </a:ext>
            </a:extLst>
          </p:cNvPr>
          <p:cNvGrpSpPr>
            <a:grpSpLocks/>
          </p:cNvGrpSpPr>
          <p:nvPr/>
        </p:nvGrpSpPr>
        <p:grpSpPr bwMode="auto">
          <a:xfrm>
            <a:off x="609600" y="3284984"/>
            <a:ext cx="10972800" cy="2679254"/>
            <a:chOff x="0" y="1537"/>
            <a:chExt cx="5596" cy="1340"/>
          </a:xfrm>
        </p:grpSpPr>
        <p:pic>
          <p:nvPicPr>
            <p:cNvPr id="6" name="Picture 27" descr="2 depth jugular">
              <a:extLst>
                <a:ext uri="{FF2B5EF4-FFF2-40B4-BE49-F238E27FC236}">
                  <a16:creationId xmlns:a16="http://schemas.microsoft.com/office/drawing/2014/main" id="{4BA8FBDC-A25C-474E-A1FA-09DA2640EF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3" y="1540"/>
              <a:ext cx="1783" cy="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8" descr="3 depth jugular">
              <a:extLst>
                <a:ext uri="{FF2B5EF4-FFF2-40B4-BE49-F238E27FC236}">
                  <a16:creationId xmlns:a16="http://schemas.microsoft.com/office/drawing/2014/main" id="{469F6C60-D56A-954C-B383-F219087020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2" y="1537"/>
              <a:ext cx="1766" cy="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 descr="1 depth jugular">
              <a:extLst>
                <a:ext uri="{FF2B5EF4-FFF2-40B4-BE49-F238E27FC236}">
                  <a16:creationId xmlns:a16="http://schemas.microsoft.com/office/drawing/2014/main" id="{F30126B0-5E19-6245-9866-0194563826D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537"/>
              <a:ext cx="1779" cy="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EFB249CE-633E-A049-AF84-1C2B27F21700}"/>
              </a:ext>
            </a:extLst>
          </p:cNvPr>
          <p:cNvSpPr/>
          <p:nvPr/>
        </p:nvSpPr>
        <p:spPr>
          <a:xfrm>
            <a:off x="1781615" y="2794596"/>
            <a:ext cx="1152128" cy="369332"/>
          </a:xfrm>
          <a:prstGeom prst="rect">
            <a:avLst/>
          </a:prstGeom>
        </p:spPr>
        <p:txBody>
          <a:bodyPr wrap="square">
            <a:spAutoFit/>
          </a:bodyPr>
          <a:lstStyle/>
          <a:p>
            <a:pPr>
              <a:defRPr/>
            </a:pPr>
            <a:r>
              <a:rPr lang="en-GB" dirty="0">
                <a:cs typeface="Times New Roman" panose="02020603050405020304" pitchFamily="18" charset="0"/>
              </a:rPr>
              <a:t>Too Close</a:t>
            </a:r>
          </a:p>
        </p:txBody>
      </p:sp>
      <p:sp>
        <p:nvSpPr>
          <p:cNvPr id="10" name="Rectangle 9">
            <a:extLst>
              <a:ext uri="{FF2B5EF4-FFF2-40B4-BE49-F238E27FC236}">
                <a16:creationId xmlns:a16="http://schemas.microsoft.com/office/drawing/2014/main" id="{F5304A57-948B-FE42-A7B5-651345B0B00D}"/>
              </a:ext>
            </a:extLst>
          </p:cNvPr>
          <p:cNvSpPr/>
          <p:nvPr/>
        </p:nvSpPr>
        <p:spPr>
          <a:xfrm>
            <a:off x="5474837" y="2776303"/>
            <a:ext cx="1152128" cy="369332"/>
          </a:xfrm>
          <a:prstGeom prst="rect">
            <a:avLst/>
          </a:prstGeom>
        </p:spPr>
        <p:txBody>
          <a:bodyPr wrap="square">
            <a:spAutoFit/>
          </a:bodyPr>
          <a:lstStyle/>
          <a:p>
            <a:pPr>
              <a:defRPr/>
            </a:pPr>
            <a:r>
              <a:rPr lang="en-GB" dirty="0">
                <a:cs typeface="Times New Roman" panose="02020603050405020304" pitchFamily="18" charset="0"/>
              </a:rPr>
              <a:t>Too Far</a:t>
            </a:r>
          </a:p>
        </p:txBody>
      </p:sp>
      <p:sp>
        <p:nvSpPr>
          <p:cNvPr id="11" name="Rectangle 10">
            <a:extLst>
              <a:ext uri="{FF2B5EF4-FFF2-40B4-BE49-F238E27FC236}">
                <a16:creationId xmlns:a16="http://schemas.microsoft.com/office/drawing/2014/main" id="{8F0A2FBF-A06B-154D-B895-E88FF3BB6795}"/>
              </a:ext>
            </a:extLst>
          </p:cNvPr>
          <p:cNvSpPr/>
          <p:nvPr/>
        </p:nvSpPr>
        <p:spPr>
          <a:xfrm>
            <a:off x="9258257" y="2825030"/>
            <a:ext cx="1152128" cy="369332"/>
          </a:xfrm>
          <a:prstGeom prst="rect">
            <a:avLst/>
          </a:prstGeom>
        </p:spPr>
        <p:txBody>
          <a:bodyPr wrap="square">
            <a:spAutoFit/>
          </a:bodyPr>
          <a:lstStyle/>
          <a:p>
            <a:pPr>
              <a:defRPr/>
            </a:pPr>
            <a:r>
              <a:rPr lang="en-GB" dirty="0">
                <a:cs typeface="Times New Roman" panose="02020603050405020304" pitchFamily="18" charset="0"/>
              </a:rPr>
              <a:t>Just Right</a:t>
            </a:r>
          </a:p>
        </p:txBody>
      </p:sp>
      <p:pic>
        <p:nvPicPr>
          <p:cNvPr id="12" name="Audio 1">
            <a:hlinkClick r:id="" action="ppaction://media"/>
            <a:extLst>
              <a:ext uri="{FF2B5EF4-FFF2-40B4-BE49-F238E27FC236}">
                <a16:creationId xmlns:a16="http://schemas.microsoft.com/office/drawing/2014/main" id="{FD70C8BB-755D-DA40-A30F-3B92286AB9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98469" y="5629446"/>
            <a:ext cx="609600" cy="609600"/>
          </a:xfrm>
          <a:prstGeom prst="rect">
            <a:avLst/>
          </a:prstGeom>
        </p:spPr>
      </p:pic>
    </p:spTree>
    <p:extLst>
      <p:ext uri="{BB962C8B-B14F-4D97-AF65-F5344CB8AC3E}">
        <p14:creationId xmlns:p14="http://schemas.microsoft.com/office/powerpoint/2010/main" val="29385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a:buNone/>
            </a:pPr>
            <a:r>
              <a:rPr lang="en-GB" altLang="en-US" sz="1800" dirty="0">
                <a:cs typeface="Times New Roman" panose="02020603050405020304" pitchFamily="18" charset="0"/>
              </a:rPr>
              <a:t>You need an understanding of ultrasound physics to help with:</a:t>
            </a:r>
          </a:p>
          <a:p>
            <a:pPr>
              <a:buNone/>
            </a:pPr>
            <a:endParaRPr lang="en-US" altLang="en-US" sz="1800" dirty="0">
              <a:cs typeface="Times New Roman" panose="02020603050405020304" pitchFamily="18" charset="0"/>
            </a:endParaRPr>
          </a:p>
          <a:p>
            <a:pPr lvl="1"/>
            <a:r>
              <a:rPr lang="en-US" altLang="en-US" sz="1800" dirty="0">
                <a:cs typeface="Times New Roman" panose="02020603050405020304" pitchFamily="18" charset="0"/>
              </a:rPr>
              <a:t>Transducer selection</a:t>
            </a:r>
          </a:p>
          <a:p>
            <a:pPr lvl="1"/>
            <a:r>
              <a:rPr lang="en-US" altLang="en-US" sz="1800" dirty="0">
                <a:cs typeface="Times New Roman" panose="02020603050405020304" pitchFamily="18" charset="0"/>
              </a:rPr>
              <a:t>Gain, Depth and Frequency Settings</a:t>
            </a:r>
          </a:p>
          <a:p>
            <a:pPr lvl="1"/>
            <a:r>
              <a:rPr lang="en-GB" altLang="en-US" sz="1800" dirty="0">
                <a:cs typeface="Times New Roman" panose="02020603050405020304" pitchFamily="18" charset="0"/>
              </a:rPr>
              <a:t>Ultrasound modes</a:t>
            </a:r>
            <a:endParaRPr lang="en-US" altLang="en-US" sz="1800" dirty="0">
              <a:cs typeface="Times New Roman" panose="02020603050405020304" pitchFamily="18" charset="0"/>
            </a:endParaRPr>
          </a:p>
          <a:p>
            <a:pPr lvl="1"/>
            <a:r>
              <a:rPr lang="en-US" altLang="en-US" sz="1800" dirty="0">
                <a:cs typeface="Times New Roman" panose="02020603050405020304" pitchFamily="18" charset="0"/>
              </a:rPr>
              <a:t>Describing tissue Echo Characteristics</a:t>
            </a:r>
            <a:endParaRPr lang="en-GB" altLang="en-US" sz="1800" dirty="0">
              <a:cs typeface="Times New Roman" panose="02020603050405020304" pitchFamily="18" charset="0"/>
            </a:endParaRPr>
          </a:p>
          <a:p>
            <a:endParaRPr lang="en-US"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cs typeface="Times New Roman" panose="02020603050405020304" pitchFamily="18" charset="0"/>
              </a:rPr>
              <a:t>Conclusion</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43F5A193-EBCF-9F4F-ADFA-A7EA2A684E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257997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altLang="en-US" dirty="0">
                <a:cs typeface="Times New Roman" panose="02020603050405020304" pitchFamily="18" charset="0"/>
              </a:rPr>
              <a:t>Ultrasound</a:t>
            </a:r>
            <a:r>
              <a:rPr lang="en-US" altLang="en-US" dirty="0"/>
              <a:t> </a:t>
            </a:r>
            <a:r>
              <a:rPr lang="en-US" altLang="en-US" dirty="0">
                <a:cs typeface="Times New Roman" panose="02020603050405020304" pitchFamily="18" charset="0"/>
              </a:rPr>
              <a:t>Anatomy</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Content Placeholder 3">
            <a:extLst>
              <a:ext uri="{FF2B5EF4-FFF2-40B4-BE49-F238E27FC236}">
                <a16:creationId xmlns:a16="http://schemas.microsoft.com/office/drawing/2014/main" id="{31CBE02E-1761-C84D-A3E8-81D07F763D3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5014" y="1773238"/>
            <a:ext cx="5641975" cy="38163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1">
            <a:hlinkClick r:id="" action="ppaction://media"/>
            <a:extLst>
              <a:ext uri="{FF2B5EF4-FFF2-40B4-BE49-F238E27FC236}">
                <a16:creationId xmlns:a16="http://schemas.microsoft.com/office/drawing/2014/main" id="{D2DBD8A2-956B-C442-BC60-702B8CE74B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589588"/>
            <a:ext cx="609600" cy="609600"/>
          </a:xfrm>
          <a:prstGeom prst="rect">
            <a:avLst/>
          </a:prstGeom>
        </p:spPr>
      </p:pic>
    </p:spTree>
    <p:extLst>
      <p:ext uri="{BB962C8B-B14F-4D97-AF65-F5344CB8AC3E}">
        <p14:creationId xmlns:p14="http://schemas.microsoft.com/office/powerpoint/2010/main" val="228133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27AE67-24E7-C148-844D-B14870A308A6}"/>
              </a:ext>
            </a:extLst>
          </p:cNvPr>
          <p:cNvSpPr>
            <a:spLocks noGrp="1"/>
          </p:cNvSpPr>
          <p:nvPr>
            <p:ph idx="1"/>
          </p:nvPr>
        </p:nvSpPr>
        <p:spPr/>
        <p:txBody>
          <a:bodyPr/>
          <a:lstStyle/>
          <a:p>
            <a:pPr>
              <a:defRPr/>
            </a:pPr>
            <a:r>
              <a:rPr lang="en-US" altLang="en-US" sz="1800" dirty="0">
                <a:solidFill>
                  <a:schemeClr val="accent1">
                    <a:lumMod val="50000"/>
                  </a:schemeClr>
                </a:solidFill>
                <a:cs typeface="Times New Roman" panose="02020603050405020304" pitchFamily="18" charset="0"/>
              </a:rPr>
              <a:t>Theory 	- </a:t>
            </a:r>
            <a:r>
              <a:rPr lang="en-US" altLang="en-US" sz="1800" dirty="0">
                <a:cs typeface="Times New Roman" panose="02020603050405020304" pitchFamily="18" charset="0"/>
              </a:rPr>
              <a:t>Why ultrasound guidance? </a:t>
            </a:r>
          </a:p>
          <a:p>
            <a:pPr>
              <a:defRPr/>
            </a:pPr>
            <a:endParaRPr lang="en-US" altLang="en-US" sz="1800" dirty="0">
              <a:cs typeface="Times New Roman" panose="02020603050405020304" pitchFamily="18" charset="0"/>
            </a:endParaRPr>
          </a:p>
          <a:p>
            <a:pPr>
              <a:defRPr/>
            </a:pPr>
            <a:r>
              <a:rPr lang="en-US" altLang="en-US" sz="1800" dirty="0">
                <a:cs typeface="Times New Roman" panose="02020603050405020304" pitchFamily="18" charset="0"/>
              </a:rPr>
              <a:t>Theory  - Basic ultrasound physics</a:t>
            </a:r>
          </a:p>
          <a:p>
            <a:pPr marL="857250" lvl="2" indent="0">
              <a:defRPr/>
            </a:pPr>
            <a:endParaRPr lang="en-US" altLang="en-US" sz="1800" dirty="0">
              <a:cs typeface="Times New Roman" panose="02020603050405020304" pitchFamily="18" charset="0"/>
            </a:endParaRPr>
          </a:p>
          <a:p>
            <a:pPr>
              <a:defRPr/>
            </a:pPr>
            <a:r>
              <a:rPr lang="en-US" altLang="en-US" sz="1800" dirty="0">
                <a:solidFill>
                  <a:schemeClr val="accent1">
                    <a:lumMod val="50000"/>
                  </a:schemeClr>
                </a:solidFill>
                <a:cs typeface="Times New Roman" panose="02020603050405020304" pitchFamily="18" charset="0"/>
              </a:rPr>
              <a:t>Theory </a:t>
            </a:r>
            <a:r>
              <a:rPr lang="en-US" altLang="en-US" sz="1800" dirty="0">
                <a:cs typeface="Times New Roman" panose="02020603050405020304" pitchFamily="18" charset="0"/>
              </a:rPr>
              <a:t> - Anatomy as it relates to ultrasound</a:t>
            </a:r>
          </a:p>
          <a:p>
            <a:pPr>
              <a:defRPr/>
            </a:pPr>
            <a:endParaRPr lang="en-US" altLang="en-US" sz="1800" dirty="0">
              <a:cs typeface="Times New Roman" panose="02020603050405020304" pitchFamily="18" charset="0"/>
            </a:endParaRPr>
          </a:p>
          <a:p>
            <a:pPr>
              <a:defRPr/>
            </a:pPr>
            <a:r>
              <a:rPr lang="en-US" altLang="en-US" sz="1800" dirty="0">
                <a:solidFill>
                  <a:schemeClr val="accent1">
                    <a:lumMod val="50000"/>
                  </a:schemeClr>
                </a:solidFill>
                <a:cs typeface="Times New Roman" panose="02020603050405020304" pitchFamily="18" charset="0"/>
              </a:rPr>
              <a:t>Theory</a:t>
            </a:r>
            <a:r>
              <a:rPr lang="en-US" altLang="en-US" sz="1800" dirty="0">
                <a:cs typeface="Times New Roman" panose="02020603050405020304" pitchFamily="18" charset="0"/>
              </a:rPr>
              <a:t>  - Vascular Access using ultrasound</a:t>
            </a:r>
          </a:p>
        </p:txBody>
      </p:sp>
      <p:sp>
        <p:nvSpPr>
          <p:cNvPr id="3" name="Text Placeholder 2">
            <a:extLst>
              <a:ext uri="{FF2B5EF4-FFF2-40B4-BE49-F238E27FC236}">
                <a16:creationId xmlns:a16="http://schemas.microsoft.com/office/drawing/2014/main" id="{402F5968-8D25-4A42-823D-CD949135FC8B}"/>
              </a:ext>
            </a:extLst>
          </p:cNvPr>
          <p:cNvSpPr>
            <a:spLocks noGrp="1"/>
          </p:cNvSpPr>
          <p:nvPr>
            <p:ph type="body" sz="quarter" idx="14"/>
          </p:nvPr>
        </p:nvSpPr>
        <p:spPr/>
        <p:txBody>
          <a:bodyPr/>
          <a:lstStyle/>
          <a:p>
            <a:r>
              <a:rPr lang="en-US" altLang="en-US" sz="2130">
                <a:cs typeface="Times New Roman" panose="02020603050405020304" pitchFamily="18" charset="0"/>
              </a:rPr>
              <a:t>Agenda</a:t>
            </a:r>
          </a:p>
          <a:p>
            <a:endParaRPr lang="en-US" dirty="0"/>
          </a:p>
        </p:txBody>
      </p:sp>
      <p:sp>
        <p:nvSpPr>
          <p:cNvPr id="4" name="Title 3">
            <a:extLst>
              <a:ext uri="{FF2B5EF4-FFF2-40B4-BE49-F238E27FC236}">
                <a16:creationId xmlns:a16="http://schemas.microsoft.com/office/drawing/2014/main" id="{1E214132-A332-CB40-879B-766146E69427}"/>
              </a:ext>
            </a:extLst>
          </p:cNvPr>
          <p:cNvSpPr>
            <a:spLocks noGrp="1"/>
          </p:cNvSpPr>
          <p:nvPr>
            <p:ph type="title"/>
          </p:nvPr>
        </p:nvSpPr>
        <p:spPr/>
        <p:txBody>
          <a:bodyPr/>
          <a:lstStyle/>
          <a:p>
            <a:r>
              <a:rPr lang="en-GB" altLang="en-US" b="0" dirty="0"/>
              <a:t>Ultrasound Guidance for Venous Access</a:t>
            </a:r>
            <a:endParaRPr lang="en-US" b="0" dirty="0"/>
          </a:p>
        </p:txBody>
      </p:sp>
      <p:pic>
        <p:nvPicPr>
          <p:cNvPr id="7" name="Audio 1">
            <a:hlinkClick r:id="" action="ppaction://media"/>
            <a:extLst>
              <a:ext uri="{FF2B5EF4-FFF2-40B4-BE49-F238E27FC236}">
                <a16:creationId xmlns:a16="http://schemas.microsoft.com/office/drawing/2014/main" id="{DF1FC535-E331-4D41-94D0-3F6940B04F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5600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r>
              <a:rPr lang="en-US" altLang="en-US" sz="1800" dirty="0">
                <a:cs typeface="Times New Roman" panose="02020603050405020304" pitchFamily="18" charset="0"/>
              </a:rPr>
              <a:t>Identify major vascular structures related to vascular access device type</a:t>
            </a:r>
          </a:p>
          <a:p>
            <a:pPr marL="0" indent="0">
              <a:buNone/>
            </a:pPr>
            <a:endParaRPr lang="en-US" altLang="en-US" sz="1800" dirty="0">
              <a:cs typeface="Times New Roman" panose="02020603050405020304" pitchFamily="18" charset="0"/>
            </a:endParaRPr>
          </a:p>
          <a:p>
            <a:r>
              <a:rPr lang="en-US" altLang="en-US" sz="1800" dirty="0">
                <a:cs typeface="Times New Roman" panose="02020603050405020304" pitchFamily="18" charset="0"/>
              </a:rPr>
              <a:t>Identify the preferred access vessel for access location</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altLang="en-US" dirty="0"/>
              <a:t>Objectives</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3970D415-E684-6548-99FD-1B106A75E7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88186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a:xfrm>
            <a:off x="609600" y="1600202"/>
            <a:ext cx="7358608" cy="4435559"/>
          </a:xfrm>
        </p:spPr>
        <p:txBody>
          <a:bodyPr/>
          <a:lstStyle/>
          <a:p>
            <a:pPr marL="0" indent="0">
              <a:buNone/>
              <a:defRPr/>
            </a:pPr>
            <a:r>
              <a:rPr lang="en-GB" altLang="en-GB" sz="1800" b="1" dirty="0">
                <a:solidFill>
                  <a:srgbClr val="FF0000"/>
                </a:solidFill>
                <a:cs typeface="Times New Roman" panose="02020603050405020304" pitchFamily="18" charset="0"/>
              </a:rPr>
              <a:t>Basilic vein: </a:t>
            </a:r>
          </a:p>
          <a:p>
            <a:pPr>
              <a:defRPr/>
            </a:pPr>
            <a:r>
              <a:rPr lang="en-GB" altLang="en-GB" sz="1800" dirty="0">
                <a:cs typeface="Times New Roman" panose="02020603050405020304" pitchFamily="18" charset="0"/>
              </a:rPr>
              <a:t>Preferred vein as it provides the most direct route.  Blood flow is greater than the cephalic.  </a:t>
            </a:r>
          </a:p>
          <a:p>
            <a:pPr marL="0" indent="0">
              <a:buNone/>
              <a:defRPr/>
            </a:pPr>
            <a:endParaRPr lang="en-GB" altLang="en-GB" sz="1800" b="1" dirty="0">
              <a:solidFill>
                <a:srgbClr val="FF0000"/>
              </a:solidFill>
              <a:cs typeface="Times New Roman" panose="02020603050405020304" pitchFamily="18" charset="0"/>
            </a:endParaRPr>
          </a:p>
          <a:p>
            <a:pPr marL="0" indent="0">
              <a:buNone/>
              <a:defRPr/>
            </a:pPr>
            <a:r>
              <a:rPr lang="en-GB" altLang="en-GB" sz="1800" b="1" dirty="0">
                <a:solidFill>
                  <a:srgbClr val="FF0000"/>
                </a:solidFill>
                <a:cs typeface="Times New Roman" panose="02020603050405020304" pitchFamily="18" charset="0"/>
              </a:rPr>
              <a:t>Cephalic vein</a:t>
            </a:r>
            <a:r>
              <a:rPr lang="en-GB" altLang="en-GB" sz="1800" dirty="0">
                <a:solidFill>
                  <a:srgbClr val="800000"/>
                </a:solidFill>
                <a:cs typeface="Times New Roman" panose="02020603050405020304" pitchFamily="18" charset="0"/>
              </a:rPr>
              <a:t>: </a:t>
            </a:r>
          </a:p>
          <a:p>
            <a:pPr>
              <a:defRPr/>
            </a:pPr>
            <a:r>
              <a:rPr lang="en-GB" altLang="en-GB" sz="1800" dirty="0">
                <a:cs typeface="Times New Roman" panose="02020603050405020304" pitchFamily="18" charset="0"/>
              </a:rPr>
              <a:t>secondary choice as the route is more tortuous.</a:t>
            </a:r>
          </a:p>
          <a:p>
            <a:pPr>
              <a:defRPr/>
            </a:pPr>
            <a:r>
              <a:rPr lang="en-GB" altLang="en-GB" sz="1800" dirty="0">
                <a:cs typeface="Times New Roman" panose="02020603050405020304" pitchFamily="18" charset="0"/>
              </a:rPr>
              <a:t>Veins of the ACF should be avoided as patient movement is restricted and catheter damage may occur.</a:t>
            </a:r>
          </a:p>
          <a:p>
            <a:pPr marL="0" indent="0">
              <a:buNone/>
              <a:defRPr/>
            </a:pPr>
            <a:endParaRPr lang="en-GB" altLang="en-GB" sz="1800" b="1" dirty="0">
              <a:solidFill>
                <a:srgbClr val="C00000"/>
              </a:solidFill>
              <a:cs typeface="Times New Roman" panose="02020603050405020304" pitchFamily="18" charset="0"/>
            </a:endParaRPr>
          </a:p>
          <a:p>
            <a:pPr marL="0" indent="0">
              <a:buNone/>
              <a:defRPr/>
            </a:pPr>
            <a:r>
              <a:rPr lang="en-GB" altLang="en-GB" sz="1800" b="1" dirty="0">
                <a:solidFill>
                  <a:srgbClr val="C00000"/>
                </a:solidFill>
                <a:cs typeface="Times New Roman" panose="02020603050405020304" pitchFamily="18" charset="0"/>
              </a:rPr>
              <a:t>Brachial Vein: </a:t>
            </a:r>
            <a:r>
              <a:rPr lang="en-GB" altLang="en-GB" sz="1800" b="1" dirty="0">
                <a:cs typeface="Times New Roman" panose="02020603050405020304" pitchFamily="18" charset="0"/>
              </a:rPr>
              <a:t>Ultrasound guidance</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dirty="0"/>
              <a:t>Applied Anatomy and Physiology</a:t>
            </a:r>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Picture 1" descr="Arm with Vein.jpg">
            <a:extLst>
              <a:ext uri="{FF2B5EF4-FFF2-40B4-BE49-F238E27FC236}">
                <a16:creationId xmlns:a16="http://schemas.microsoft.com/office/drawing/2014/main" id="{EC75867B-F47C-7B48-8686-448E9A17EF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12224" y="1307725"/>
            <a:ext cx="2386013" cy="493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2">
            <a:hlinkClick r:id="" action="ppaction://media"/>
            <a:extLst>
              <a:ext uri="{FF2B5EF4-FFF2-40B4-BE49-F238E27FC236}">
                <a16:creationId xmlns:a16="http://schemas.microsoft.com/office/drawing/2014/main" id="{AD420368-964F-584F-B980-078A1790DA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633662"/>
            <a:ext cx="609600" cy="609600"/>
          </a:xfrm>
          <a:prstGeom prst="rect">
            <a:avLst/>
          </a:prstGeom>
        </p:spPr>
      </p:pic>
    </p:spTree>
    <p:extLst>
      <p:ext uri="{BB962C8B-B14F-4D97-AF65-F5344CB8AC3E}">
        <p14:creationId xmlns:p14="http://schemas.microsoft.com/office/powerpoint/2010/main" val="639221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r>
              <a:rPr lang="en-GB" altLang="en-US" sz="1800" dirty="0">
                <a:cs typeface="Times New Roman" panose="02020603050405020304" pitchFamily="18" charset="0"/>
              </a:rPr>
              <a:t>The basilic vein is the first choice for insertion</a:t>
            </a:r>
          </a:p>
          <a:p>
            <a:endParaRPr lang="en-GB" altLang="en-US" sz="1800" dirty="0">
              <a:cs typeface="Times New Roman" panose="02020603050405020304" pitchFamily="18" charset="0"/>
            </a:endParaRPr>
          </a:p>
          <a:p>
            <a:r>
              <a:rPr lang="en-GB" altLang="en-US" sz="1800" dirty="0">
                <a:cs typeface="Times New Roman" panose="02020603050405020304" pitchFamily="18" charset="0"/>
              </a:rPr>
              <a:t>Originates on the ulnar or medial side of the forearm and ascends on the posterior surface of the arm.</a:t>
            </a:r>
          </a:p>
          <a:p>
            <a:endParaRPr lang="en-GB" altLang="en-US" sz="1800" dirty="0">
              <a:cs typeface="Times New Roman" panose="02020603050405020304" pitchFamily="18" charset="0"/>
            </a:endParaRPr>
          </a:p>
          <a:p>
            <a:r>
              <a:rPr lang="en-GB" altLang="en-US" sz="1800" dirty="0">
                <a:cs typeface="Times New Roman" panose="02020603050405020304" pitchFamily="18" charset="0"/>
              </a:rPr>
              <a:t>Just before reaching the elbow, it travels to the front of the arm where it joins the median cubital vein. </a:t>
            </a:r>
          </a:p>
          <a:p>
            <a:endParaRPr lang="en-GB" altLang="en-US" sz="1800" dirty="0">
              <a:cs typeface="Times New Roman" panose="02020603050405020304" pitchFamily="18" charset="0"/>
            </a:endParaRPr>
          </a:p>
          <a:p>
            <a:r>
              <a:rPr lang="en-GB" altLang="en-US" sz="1800" dirty="0">
                <a:cs typeface="Times New Roman" panose="02020603050405020304" pitchFamily="18" charset="0"/>
              </a:rPr>
              <a:t>The basilic vein joins the brachial vein becoming the axillary vein near the armpit. </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cs typeface="Times New Roman" panose="02020603050405020304" pitchFamily="18" charset="0"/>
              </a:rPr>
              <a:t>Basilic Vein</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11B6245D-E3EA-3A4D-AF3B-810B33FBB9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277073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a:buNone/>
            </a:pPr>
            <a:r>
              <a:rPr lang="en-GB" altLang="en-US" sz="1800" dirty="0">
                <a:cs typeface="Times New Roman" panose="02020603050405020304" pitchFamily="18" charset="0"/>
              </a:rPr>
              <a:t>How do we identify these on Ultrasound?</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err="1"/>
              <a:t>So</a:t>
            </a:r>
            <a:r>
              <a:rPr lang="en-GB" altLang="en-US" dirty="0" err="1">
                <a:latin typeface="Times New Roman" panose="02020603050405020304" pitchFamily="18" charset="0"/>
                <a:cs typeface="Times New Roman" panose="02020603050405020304" pitchFamily="18" charset="0"/>
              </a:rPr>
              <a:t>.</a:t>
            </a:r>
            <a:r>
              <a:rPr lang="en-GB" altLang="en-US" dirty="0">
                <a:latin typeface="Times New Roman" panose="02020603050405020304" pitchFamily="18" charset="0"/>
                <a:cs typeface="Times New Roman" panose="02020603050405020304" pitchFamily="18" charset="0"/>
              </a:rPr>
              <a:t>..</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6" name="Audio 1">
            <a:hlinkClick r:id="" action="ppaction://media"/>
            <a:extLst>
              <a:ext uri="{FF2B5EF4-FFF2-40B4-BE49-F238E27FC236}">
                <a16:creationId xmlns:a16="http://schemas.microsoft.com/office/drawing/2014/main" id="{CDBA6506-9CAC-334E-ADDF-215CF215C8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298499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t>Characteristics of Arteries &amp; Veins</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graphicFrame>
        <p:nvGraphicFramePr>
          <p:cNvPr id="5" name="Content Placeholder 3">
            <a:extLst>
              <a:ext uri="{FF2B5EF4-FFF2-40B4-BE49-F238E27FC236}">
                <a16:creationId xmlns:a16="http://schemas.microsoft.com/office/drawing/2014/main" id="{A28B6D44-558F-8A4E-B567-B4766EB646E8}"/>
              </a:ext>
            </a:extLst>
          </p:cNvPr>
          <p:cNvGraphicFramePr>
            <a:graphicFrameLocks/>
          </p:cNvGraphicFramePr>
          <p:nvPr/>
        </p:nvGraphicFramePr>
        <p:xfrm>
          <a:off x="1774825" y="1557338"/>
          <a:ext cx="8229600" cy="442119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36865">
                <a:tc>
                  <a:txBody>
                    <a:bodyPr/>
                    <a:lstStyle/>
                    <a:p>
                      <a:endParaRPr lang="en-GB" sz="1800" dirty="0"/>
                    </a:p>
                  </a:txBody>
                  <a:tcPr marT="45721" marB="45721"/>
                </a:tc>
                <a:tc>
                  <a:txBody>
                    <a:bodyPr/>
                    <a:lstStyle/>
                    <a:p>
                      <a:r>
                        <a:rPr lang="en-GB" sz="1800" dirty="0"/>
                        <a:t>Vein</a:t>
                      </a:r>
                    </a:p>
                  </a:txBody>
                  <a:tcPr marT="45721" marB="45721"/>
                </a:tc>
                <a:tc>
                  <a:txBody>
                    <a:bodyPr/>
                    <a:lstStyle/>
                    <a:p>
                      <a:r>
                        <a:rPr lang="en-GB" sz="1800" dirty="0"/>
                        <a:t>Artery</a:t>
                      </a:r>
                    </a:p>
                  </a:txBody>
                  <a:tcPr marT="45721" marB="45721"/>
                </a:tc>
                <a:extLst>
                  <a:ext uri="{0D108BD9-81ED-4DB2-BD59-A6C34878D82A}">
                    <a16:rowId xmlns:a16="http://schemas.microsoft.com/office/drawing/2014/main" val="10000"/>
                  </a:ext>
                </a:extLst>
              </a:tr>
              <a:tr h="736865">
                <a:tc>
                  <a:txBody>
                    <a:bodyPr/>
                    <a:lstStyle/>
                    <a:p>
                      <a:r>
                        <a:rPr lang="en-GB" sz="1800" dirty="0"/>
                        <a:t>Appearance</a:t>
                      </a:r>
                    </a:p>
                  </a:txBody>
                  <a:tcPr marT="45721" marB="45721"/>
                </a:tc>
                <a:tc>
                  <a:txBody>
                    <a:bodyPr/>
                    <a:lstStyle/>
                    <a:p>
                      <a:r>
                        <a:rPr lang="en-GB" sz="1800" dirty="0"/>
                        <a:t>Black</a:t>
                      </a:r>
                    </a:p>
                  </a:txBody>
                  <a:tcPr marT="45721" marB="45721"/>
                </a:tc>
                <a:tc>
                  <a:txBody>
                    <a:bodyPr/>
                    <a:lstStyle/>
                    <a:p>
                      <a:r>
                        <a:rPr lang="en-GB" sz="1800" dirty="0"/>
                        <a:t>Black</a:t>
                      </a:r>
                    </a:p>
                  </a:txBody>
                  <a:tcPr marT="45721" marB="45721"/>
                </a:tc>
                <a:extLst>
                  <a:ext uri="{0D108BD9-81ED-4DB2-BD59-A6C34878D82A}">
                    <a16:rowId xmlns:a16="http://schemas.microsoft.com/office/drawing/2014/main" val="10001"/>
                  </a:ext>
                </a:extLst>
              </a:tr>
              <a:tr h="736865">
                <a:tc>
                  <a:txBody>
                    <a:bodyPr/>
                    <a:lstStyle/>
                    <a:p>
                      <a:r>
                        <a:rPr lang="en-GB" sz="1800" dirty="0"/>
                        <a:t>Movement</a:t>
                      </a:r>
                    </a:p>
                  </a:txBody>
                  <a:tcPr marT="45721" marB="45721"/>
                </a:tc>
                <a:tc>
                  <a:txBody>
                    <a:bodyPr/>
                    <a:lstStyle/>
                    <a:p>
                      <a:r>
                        <a:rPr lang="en-GB" sz="1800" dirty="0"/>
                        <a:t>None ???</a:t>
                      </a:r>
                    </a:p>
                  </a:txBody>
                  <a:tcPr marT="45721" marB="45721"/>
                </a:tc>
                <a:tc>
                  <a:txBody>
                    <a:bodyPr/>
                    <a:lstStyle/>
                    <a:p>
                      <a:r>
                        <a:rPr lang="en-GB" sz="1800" dirty="0"/>
                        <a:t>Pulsating</a:t>
                      </a:r>
                    </a:p>
                  </a:txBody>
                  <a:tcPr marT="45721" marB="45721"/>
                </a:tc>
                <a:extLst>
                  <a:ext uri="{0D108BD9-81ED-4DB2-BD59-A6C34878D82A}">
                    <a16:rowId xmlns:a16="http://schemas.microsoft.com/office/drawing/2014/main" val="10002"/>
                  </a:ext>
                </a:extLst>
              </a:tr>
              <a:tr h="736865">
                <a:tc>
                  <a:txBody>
                    <a:bodyPr/>
                    <a:lstStyle/>
                    <a:p>
                      <a:r>
                        <a:rPr lang="en-GB" sz="1800" dirty="0"/>
                        <a:t>Compressibility</a:t>
                      </a:r>
                    </a:p>
                  </a:txBody>
                  <a:tcPr marT="45721" marB="45721"/>
                </a:tc>
                <a:tc>
                  <a:txBody>
                    <a:bodyPr/>
                    <a:lstStyle/>
                    <a:p>
                      <a:r>
                        <a:rPr lang="en-GB" sz="1800" dirty="0"/>
                        <a:t>Yes</a:t>
                      </a:r>
                    </a:p>
                  </a:txBody>
                  <a:tcPr marT="45721" marB="45721"/>
                </a:tc>
                <a:tc>
                  <a:txBody>
                    <a:bodyPr/>
                    <a:lstStyle/>
                    <a:p>
                      <a:r>
                        <a:rPr lang="en-GB" sz="1800" dirty="0"/>
                        <a:t>No</a:t>
                      </a:r>
                    </a:p>
                  </a:txBody>
                  <a:tcPr marT="45721" marB="45721"/>
                </a:tc>
                <a:extLst>
                  <a:ext uri="{0D108BD9-81ED-4DB2-BD59-A6C34878D82A}">
                    <a16:rowId xmlns:a16="http://schemas.microsoft.com/office/drawing/2014/main" val="10003"/>
                  </a:ext>
                </a:extLst>
              </a:tr>
              <a:tr h="736865">
                <a:tc>
                  <a:txBody>
                    <a:bodyPr/>
                    <a:lstStyle/>
                    <a:p>
                      <a:r>
                        <a:rPr lang="en-GB" sz="1800" dirty="0"/>
                        <a:t>Valves</a:t>
                      </a:r>
                    </a:p>
                  </a:txBody>
                  <a:tcPr marT="45721" marB="45721"/>
                </a:tc>
                <a:tc>
                  <a:txBody>
                    <a:bodyPr/>
                    <a:lstStyle/>
                    <a:p>
                      <a:r>
                        <a:rPr lang="en-GB" sz="1800" dirty="0"/>
                        <a:t>Yes</a:t>
                      </a:r>
                    </a:p>
                  </a:txBody>
                  <a:tcPr marT="45721" marB="45721"/>
                </a:tc>
                <a:tc>
                  <a:txBody>
                    <a:bodyPr/>
                    <a:lstStyle/>
                    <a:p>
                      <a:r>
                        <a:rPr lang="en-GB" sz="1800" dirty="0"/>
                        <a:t>No</a:t>
                      </a:r>
                    </a:p>
                  </a:txBody>
                  <a:tcPr marT="45721" marB="45721"/>
                </a:tc>
                <a:extLst>
                  <a:ext uri="{0D108BD9-81ED-4DB2-BD59-A6C34878D82A}">
                    <a16:rowId xmlns:a16="http://schemas.microsoft.com/office/drawing/2014/main" val="10004"/>
                  </a:ext>
                </a:extLst>
              </a:tr>
              <a:tr h="736865">
                <a:tc>
                  <a:txBody>
                    <a:bodyPr/>
                    <a:lstStyle/>
                    <a:p>
                      <a:r>
                        <a:rPr lang="en-GB" sz="1800" dirty="0"/>
                        <a:t>Size</a:t>
                      </a:r>
                    </a:p>
                  </a:txBody>
                  <a:tcPr marT="45721" marB="45721"/>
                </a:tc>
                <a:tc>
                  <a:txBody>
                    <a:bodyPr/>
                    <a:lstStyle/>
                    <a:p>
                      <a:r>
                        <a:rPr lang="en-GB" sz="1800" dirty="0"/>
                        <a:t>Usually larger than</a:t>
                      </a:r>
                      <a:r>
                        <a:rPr lang="en-GB" sz="1800" baseline="0" dirty="0"/>
                        <a:t> artery</a:t>
                      </a:r>
                      <a:endParaRPr lang="en-GB" sz="1800" dirty="0"/>
                    </a:p>
                  </a:txBody>
                  <a:tcPr marT="45721" marB="45721"/>
                </a:tc>
                <a:tc>
                  <a:txBody>
                    <a:bodyPr/>
                    <a:lstStyle/>
                    <a:p>
                      <a:r>
                        <a:rPr lang="en-GB" sz="1800" dirty="0"/>
                        <a:t>Usually</a:t>
                      </a:r>
                      <a:r>
                        <a:rPr lang="en-GB" sz="1800" baseline="0" dirty="0"/>
                        <a:t> smaller / rounder</a:t>
                      </a:r>
                      <a:endParaRPr lang="en-GB" sz="1800" dirty="0"/>
                    </a:p>
                  </a:txBody>
                  <a:tcPr marT="45721" marB="45721"/>
                </a:tc>
                <a:extLst>
                  <a:ext uri="{0D108BD9-81ED-4DB2-BD59-A6C34878D82A}">
                    <a16:rowId xmlns:a16="http://schemas.microsoft.com/office/drawing/2014/main" val="10005"/>
                  </a:ext>
                </a:extLst>
              </a:tr>
            </a:tbl>
          </a:graphicData>
        </a:graphic>
      </p:graphicFrame>
      <p:pic>
        <p:nvPicPr>
          <p:cNvPr id="6" name="Audio 1">
            <a:hlinkClick r:id="" action="ppaction://media"/>
            <a:extLst>
              <a:ext uri="{FF2B5EF4-FFF2-40B4-BE49-F238E27FC236}">
                <a16:creationId xmlns:a16="http://schemas.microsoft.com/office/drawing/2014/main" id="{59EBD00B-DF11-DF45-A7C6-B8C44A9B37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49627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marL="0" indent="0">
              <a:buNone/>
            </a:pPr>
            <a:r>
              <a:rPr lang="en-GB" altLang="en-US" sz="1800" dirty="0">
                <a:cs typeface="Times New Roman" panose="02020603050405020304" pitchFamily="18" charset="0"/>
              </a:rPr>
              <a:t>White appearance</a:t>
            </a:r>
          </a:p>
          <a:p>
            <a:pPr marL="0" indent="0">
              <a:buNone/>
            </a:pPr>
            <a:r>
              <a:rPr lang="en-GB" altLang="en-US" sz="1800" dirty="0">
                <a:cs typeface="Times New Roman" panose="02020603050405020304" pitchFamily="18" charset="0"/>
              </a:rPr>
              <a:t>Usually non compressible</a:t>
            </a:r>
          </a:p>
          <a:p>
            <a:pPr marL="0" indent="0">
              <a:buNone/>
            </a:pPr>
            <a:r>
              <a:rPr lang="en-GB" altLang="en-US" sz="1800" dirty="0">
                <a:cs typeface="Times New Roman" panose="02020603050405020304" pitchFamily="18" charset="0"/>
              </a:rPr>
              <a:t>? CPD</a:t>
            </a:r>
            <a:endParaRPr lang="en-US" sz="1800"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sz="2400" dirty="0"/>
              <a:t>Thrombosis</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CF2EEB58-909A-0645-AE2B-8F6ADA9F14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54535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t>Ready to go!</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Picture 7">
            <a:extLst>
              <a:ext uri="{FF2B5EF4-FFF2-40B4-BE49-F238E27FC236}">
                <a16:creationId xmlns:a16="http://schemas.microsoft.com/office/drawing/2014/main" id="{3AE3FC22-FB53-6540-A1D4-682733545E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2133600"/>
            <a:ext cx="511175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1">
            <a:hlinkClick r:id="" action="ppaction://media"/>
            <a:extLst>
              <a:ext uri="{FF2B5EF4-FFF2-40B4-BE49-F238E27FC236}">
                <a16:creationId xmlns:a16="http://schemas.microsoft.com/office/drawing/2014/main" id="{80526BE1-D6B4-8544-99A6-96F36C4811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39422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endParaRPr lang="en-US"/>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endParaRPr lang="en-US"/>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Picture 8" descr="180plus_C60_small">
            <a:extLst>
              <a:ext uri="{FF2B5EF4-FFF2-40B4-BE49-F238E27FC236}">
                <a16:creationId xmlns:a16="http://schemas.microsoft.com/office/drawing/2014/main" id="{A6BAE58C-37A3-C747-9BF0-FC3620ABAE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971800"/>
            <a:ext cx="216535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photo_titan_stand_small">
            <a:extLst>
              <a:ext uri="{FF2B5EF4-FFF2-40B4-BE49-F238E27FC236}">
                <a16:creationId xmlns:a16="http://schemas.microsoft.com/office/drawing/2014/main" id="{90A08883-2412-B141-9614-B4ACC0595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1" y="1676400"/>
            <a:ext cx="26828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photo_ilook25_thumb">
            <a:extLst>
              <a:ext uri="{FF2B5EF4-FFF2-40B4-BE49-F238E27FC236}">
                <a16:creationId xmlns:a16="http://schemas.microsoft.com/office/drawing/2014/main" id="{D52A7760-6CA0-3240-B797-571949C503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3276600"/>
            <a:ext cx="215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1">
            <a:hlinkClick r:id="" action="ppaction://media"/>
            <a:extLst>
              <a:ext uri="{FF2B5EF4-FFF2-40B4-BE49-F238E27FC236}">
                <a16:creationId xmlns:a16="http://schemas.microsoft.com/office/drawing/2014/main" id="{58FBDDEA-46DF-EC40-A219-0949133EA5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9677" y="5562600"/>
            <a:ext cx="609600" cy="609600"/>
          </a:xfrm>
          <a:prstGeom prst="rect">
            <a:avLst/>
          </a:prstGeom>
        </p:spPr>
      </p:pic>
    </p:spTree>
    <p:extLst>
      <p:ext uri="{BB962C8B-B14F-4D97-AF65-F5344CB8AC3E}">
        <p14:creationId xmlns:p14="http://schemas.microsoft.com/office/powerpoint/2010/main" val="106252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marL="0" indent="0">
              <a:buNone/>
            </a:pPr>
            <a:r>
              <a:rPr lang="en-GB" altLang="en-US" sz="1800" b="1" dirty="0">
                <a:cs typeface="Times New Roman" panose="02020603050405020304" pitchFamily="18" charset="0"/>
              </a:rPr>
              <a:t>Transducers</a:t>
            </a:r>
          </a:p>
          <a:p>
            <a:pPr>
              <a:buFontTx/>
              <a:buChar char="•"/>
            </a:pPr>
            <a:r>
              <a:rPr lang="en-GB" altLang="en-US" sz="1800" dirty="0">
                <a:cs typeface="Times New Roman" panose="02020603050405020304" pitchFamily="18" charset="0"/>
              </a:rPr>
              <a:t>Linear</a:t>
            </a:r>
          </a:p>
          <a:p>
            <a:pPr>
              <a:buFontTx/>
              <a:buChar char="•"/>
            </a:pPr>
            <a:endParaRPr lang="en-GB" altLang="en-US" sz="1800" dirty="0">
              <a:cs typeface="Times New Roman" panose="02020603050405020304" pitchFamily="18" charset="0"/>
            </a:endParaRPr>
          </a:p>
          <a:p>
            <a:pPr>
              <a:buFontTx/>
              <a:buChar char="•"/>
            </a:pPr>
            <a:r>
              <a:rPr lang="en-GB" altLang="en-US" sz="1800" dirty="0">
                <a:cs typeface="Times New Roman" panose="02020603050405020304" pitchFamily="18" charset="0"/>
              </a:rPr>
              <a:t>Small footprint</a:t>
            </a:r>
          </a:p>
          <a:p>
            <a:pPr>
              <a:buFontTx/>
              <a:buChar char="•"/>
            </a:pPr>
            <a:endParaRPr lang="en-GB" altLang="en-US" sz="1800" dirty="0">
              <a:cs typeface="Times New Roman" panose="02020603050405020304" pitchFamily="18" charset="0"/>
            </a:endParaRPr>
          </a:p>
          <a:p>
            <a:pPr>
              <a:buFontTx/>
              <a:buChar char="•"/>
            </a:pPr>
            <a:r>
              <a:rPr lang="en-GB" altLang="en-US" sz="1800" dirty="0">
                <a:cs typeface="Times New Roman" panose="02020603050405020304" pitchFamily="18" charset="0"/>
              </a:rPr>
              <a:t>5-10 MHz</a:t>
            </a:r>
            <a:endParaRPr lang="en-US" altLang="en-US" sz="1800" dirty="0">
              <a:cs typeface="Times New Roman" panose="02020603050405020304" pitchFamily="18" charset="0"/>
            </a:endParaRP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sz="2130" dirty="0">
                <a:cs typeface="Times New Roman" panose="02020603050405020304" pitchFamily="18" charset="0"/>
              </a:rPr>
              <a:t>Transducers</a:t>
            </a:r>
            <a:endParaRPr lang="en-US" sz="2130"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Picture 7" descr="transfamily6_thumb">
            <a:extLst>
              <a:ext uri="{FF2B5EF4-FFF2-40B4-BE49-F238E27FC236}">
                <a16:creationId xmlns:a16="http://schemas.microsoft.com/office/drawing/2014/main" id="{EF461E89-84DB-6446-910E-7C17C1F2C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100" y="1412876"/>
            <a:ext cx="446405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1">
            <a:hlinkClick r:id="" action="ppaction://media"/>
            <a:extLst>
              <a:ext uri="{FF2B5EF4-FFF2-40B4-BE49-F238E27FC236}">
                <a16:creationId xmlns:a16="http://schemas.microsoft.com/office/drawing/2014/main" id="{527B50D4-3B0F-7247-83F1-FC0B563FD0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2584" y="5589589"/>
            <a:ext cx="609600" cy="609600"/>
          </a:xfrm>
          <a:prstGeom prst="rect">
            <a:avLst/>
          </a:prstGeom>
        </p:spPr>
      </p:pic>
    </p:spTree>
    <p:extLst>
      <p:ext uri="{BB962C8B-B14F-4D97-AF65-F5344CB8AC3E}">
        <p14:creationId xmlns:p14="http://schemas.microsoft.com/office/powerpoint/2010/main" val="389873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a:buFont typeface="Wingdings 2" pitchFamily="2" charset="2"/>
              <a:buChar char="R"/>
            </a:pPr>
            <a:r>
              <a:rPr lang="en-GB" altLang="en-US" dirty="0">
                <a:latin typeface="Times New Roman" panose="02020603050405020304" pitchFamily="18" charset="0"/>
                <a:cs typeface="Times New Roman" panose="02020603050405020304" pitchFamily="18" charset="0"/>
              </a:rPr>
              <a:t>2D greyscale image</a:t>
            </a:r>
          </a:p>
          <a:p>
            <a:pPr>
              <a:buFont typeface="Wingdings 2" pitchFamily="2" charset="2"/>
              <a:buChar char="R"/>
            </a:pPr>
            <a:endParaRPr lang="en-GB" altLang="en-US" dirty="0">
              <a:latin typeface="Times New Roman" panose="02020603050405020304" pitchFamily="18" charset="0"/>
              <a:cs typeface="Times New Roman" panose="02020603050405020304" pitchFamily="18" charset="0"/>
            </a:endParaRPr>
          </a:p>
          <a:p>
            <a:pPr>
              <a:buFont typeface="Wingdings 2" pitchFamily="2" charset="2"/>
              <a:buChar char="R"/>
            </a:pPr>
            <a:r>
              <a:rPr lang="en-GB" altLang="en-US" dirty="0">
                <a:latin typeface="Times New Roman" panose="02020603050405020304" pitchFamily="18" charset="0"/>
                <a:cs typeface="Times New Roman" panose="02020603050405020304" pitchFamily="18" charset="0"/>
              </a:rPr>
              <a:t>Depth/ Focal zone/Gain</a:t>
            </a:r>
          </a:p>
          <a:p>
            <a:pPr>
              <a:buFont typeface="Wingdings 2" pitchFamily="2" charset="2"/>
              <a:buChar char="R"/>
            </a:pPr>
            <a:endParaRPr lang="en-GB" altLang="en-US" dirty="0">
              <a:latin typeface="Times New Roman" panose="02020603050405020304" pitchFamily="18" charset="0"/>
              <a:cs typeface="Times New Roman" panose="02020603050405020304" pitchFamily="18" charset="0"/>
            </a:endParaRPr>
          </a:p>
          <a:p>
            <a:pPr>
              <a:buFont typeface="Wingdings 2" pitchFamily="2" charset="2"/>
              <a:buChar char="Q"/>
            </a:pPr>
            <a:r>
              <a:rPr lang="en-GB" altLang="en-US" dirty="0">
                <a:latin typeface="Times New Roman" panose="02020603050405020304" pitchFamily="18" charset="0"/>
                <a:cs typeface="Times New Roman" panose="02020603050405020304" pitchFamily="18" charset="0"/>
              </a:rPr>
              <a:t>Spectral Doppler</a:t>
            </a:r>
          </a:p>
          <a:p>
            <a:pPr>
              <a:buFont typeface="Wingdings 2" pitchFamily="2" charset="2"/>
              <a:buChar char="Q"/>
            </a:pPr>
            <a:endParaRPr lang="en-GB" altLang="en-US" dirty="0">
              <a:latin typeface="Times New Roman" panose="02020603050405020304" pitchFamily="18" charset="0"/>
              <a:cs typeface="Times New Roman" panose="02020603050405020304" pitchFamily="18" charset="0"/>
            </a:endParaRPr>
          </a:p>
          <a:p>
            <a:pPr marL="0" indent="0">
              <a:buNone/>
            </a:pPr>
            <a:r>
              <a:rPr lang="en-GB" altLang="en-US" dirty="0">
                <a:latin typeface="Times New Roman" panose="02020603050405020304" pitchFamily="18" charset="0"/>
                <a:cs typeface="Times New Roman" panose="02020603050405020304" pitchFamily="18" charset="0"/>
                <a:sym typeface="Wingdings 2" panose="05020102010507070707" pitchFamily="18" charset="2"/>
              </a:rPr>
              <a:t> </a:t>
            </a:r>
            <a:r>
              <a:rPr lang="en-GB" altLang="en-US" dirty="0">
                <a:latin typeface="Times New Roman" panose="02020603050405020304" pitchFamily="18" charset="0"/>
                <a:cs typeface="Times New Roman" panose="02020603050405020304" pitchFamily="18" charset="0"/>
              </a:rPr>
              <a:t>Colour Doppler</a:t>
            </a:r>
            <a:endParaRPr lang="en-US" altLang="en-US" dirty="0">
              <a:latin typeface="Times New Roman" panose="02020603050405020304" pitchFamily="18" charset="0"/>
              <a:cs typeface="Times New Roman" panose="02020603050405020304" pitchFamily="18" charset="0"/>
            </a:endParaRPr>
          </a:p>
          <a:p>
            <a:endParaRPr lang="en-US"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cs typeface="Times New Roman" panose="02020603050405020304" pitchFamily="18" charset="0"/>
              </a:rPr>
              <a:t>Getting the best image</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6" name="Audio 1">
            <a:hlinkClick r:id="" action="ppaction://media"/>
            <a:extLst>
              <a:ext uri="{FF2B5EF4-FFF2-40B4-BE49-F238E27FC236}">
                <a16:creationId xmlns:a16="http://schemas.microsoft.com/office/drawing/2014/main" id="{E9AE4F11-C976-1544-9BE9-6A41B56B73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62352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27AE67-24E7-C148-844D-B14870A308A6}"/>
              </a:ext>
            </a:extLst>
          </p:cNvPr>
          <p:cNvSpPr>
            <a:spLocks noGrp="1"/>
          </p:cNvSpPr>
          <p:nvPr>
            <p:ph idx="1"/>
          </p:nvPr>
        </p:nvSpPr>
        <p:spPr/>
        <p:txBody>
          <a:bodyPr/>
          <a:lstStyle/>
          <a:p>
            <a:r>
              <a:rPr lang="en-GB" altLang="en-US" sz="1800" dirty="0">
                <a:cs typeface="Times New Roman" panose="02020603050405020304" pitchFamily="18" charset="0"/>
              </a:rPr>
              <a:t>Develop and understand the principles of sound.</a:t>
            </a:r>
          </a:p>
          <a:p>
            <a:r>
              <a:rPr lang="en-GB" altLang="en-US" sz="1800" dirty="0">
                <a:cs typeface="Times New Roman" panose="02020603050405020304" pitchFamily="18" charset="0"/>
              </a:rPr>
              <a:t>Equip you with a basic understanding of the principles of ultrasound.</a:t>
            </a:r>
          </a:p>
          <a:p>
            <a:r>
              <a:rPr lang="en-GB" altLang="en-US" sz="1800" dirty="0">
                <a:cs typeface="Times New Roman" panose="02020603050405020304" pitchFamily="18" charset="0"/>
              </a:rPr>
              <a:t>Develop an understanding of how ultrasound waves are impacted by tissue.</a:t>
            </a:r>
          </a:p>
          <a:p>
            <a:r>
              <a:rPr lang="en-GB" altLang="en-US" sz="1800" dirty="0">
                <a:cs typeface="Times New Roman" panose="02020603050405020304" pitchFamily="18" charset="0"/>
              </a:rPr>
              <a:t>Develop understanding of skills required to perform ultrasound guided vascular access</a:t>
            </a:r>
          </a:p>
          <a:p>
            <a:endParaRPr lang="en-US" dirty="0"/>
          </a:p>
        </p:txBody>
      </p:sp>
      <p:sp>
        <p:nvSpPr>
          <p:cNvPr id="3" name="Text Placeholder 2">
            <a:extLst>
              <a:ext uri="{FF2B5EF4-FFF2-40B4-BE49-F238E27FC236}">
                <a16:creationId xmlns:a16="http://schemas.microsoft.com/office/drawing/2014/main" id="{402F5968-8D25-4A42-823D-CD949135FC8B}"/>
              </a:ext>
            </a:extLst>
          </p:cNvPr>
          <p:cNvSpPr>
            <a:spLocks noGrp="1"/>
          </p:cNvSpPr>
          <p:nvPr>
            <p:ph type="body" sz="quarter" idx="14"/>
          </p:nvPr>
        </p:nvSpPr>
        <p:spPr/>
        <p:txBody>
          <a:bodyPr/>
          <a:lstStyle/>
          <a:p>
            <a:r>
              <a:rPr lang="en-US" dirty="0"/>
              <a:t>Learning Outcomes</a:t>
            </a:r>
          </a:p>
        </p:txBody>
      </p:sp>
      <p:sp>
        <p:nvSpPr>
          <p:cNvPr id="4" name="Title 3">
            <a:extLst>
              <a:ext uri="{FF2B5EF4-FFF2-40B4-BE49-F238E27FC236}">
                <a16:creationId xmlns:a16="http://schemas.microsoft.com/office/drawing/2014/main" id="{1E214132-A332-CB40-879B-766146E69427}"/>
              </a:ext>
            </a:extLst>
          </p:cNvPr>
          <p:cNvSpPr>
            <a:spLocks noGrp="1"/>
          </p:cNvSpPr>
          <p:nvPr>
            <p:ph type="title"/>
          </p:nvPr>
        </p:nvSpPr>
        <p:spPr/>
        <p:txBody>
          <a:bodyPr/>
          <a:lstStyle/>
          <a:p>
            <a:r>
              <a:rPr lang="en-GB" altLang="en-US" b="0" dirty="0"/>
              <a:t>Ultrasound Guidance for Venous Access</a:t>
            </a:r>
            <a:endParaRPr lang="en-US" dirty="0">
              <a:latin typeface="+mn-lt"/>
            </a:endParaRPr>
          </a:p>
        </p:txBody>
      </p:sp>
      <p:pic>
        <p:nvPicPr>
          <p:cNvPr id="5" name="Audio 2">
            <a:hlinkClick r:id="" action="ppaction://media"/>
            <a:extLst>
              <a:ext uri="{FF2B5EF4-FFF2-40B4-BE49-F238E27FC236}">
                <a16:creationId xmlns:a16="http://schemas.microsoft.com/office/drawing/2014/main" id="{7AC230C0-1AA5-5F4E-9601-752D16C597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17232"/>
            <a:ext cx="609600" cy="609600"/>
          </a:xfrm>
          <a:prstGeom prst="rect">
            <a:avLst/>
          </a:prstGeom>
        </p:spPr>
      </p:pic>
    </p:spTree>
    <p:extLst>
      <p:ext uri="{BB962C8B-B14F-4D97-AF65-F5344CB8AC3E}">
        <p14:creationId xmlns:p14="http://schemas.microsoft.com/office/powerpoint/2010/main" val="308292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marL="0" indent="0">
              <a:spcBef>
                <a:spcPct val="0"/>
              </a:spcBef>
              <a:buNone/>
              <a:defRPr/>
            </a:pPr>
            <a:r>
              <a:rPr lang="en-US" altLang="en-US" sz="1800" dirty="0">
                <a:cs typeface="Times New Roman" panose="02020603050405020304" pitchFamily="18" charset="0"/>
              </a:rPr>
              <a:t>Prepare patient and scanner </a:t>
            </a:r>
          </a:p>
          <a:p>
            <a:pPr>
              <a:spcBef>
                <a:spcPct val="0"/>
              </a:spcBef>
              <a:defRPr/>
            </a:pPr>
            <a:r>
              <a:rPr lang="en-US" altLang="en-US" sz="1800" dirty="0">
                <a:cs typeface="Times New Roman" panose="02020603050405020304" pitchFamily="18" charset="0"/>
              </a:rPr>
              <a:t>Use surgical ANTT:</a:t>
            </a:r>
          </a:p>
          <a:p>
            <a:pPr>
              <a:spcBef>
                <a:spcPct val="0"/>
              </a:spcBef>
              <a:defRPr/>
            </a:pPr>
            <a:endParaRPr lang="en-US" altLang="en-US" sz="1800" dirty="0">
              <a:cs typeface="Times New Roman" panose="02020603050405020304" pitchFamily="18" charset="0"/>
            </a:endParaRPr>
          </a:p>
          <a:p>
            <a:pPr>
              <a:spcBef>
                <a:spcPct val="0"/>
              </a:spcBef>
              <a:defRPr/>
            </a:pPr>
            <a:r>
              <a:rPr lang="en-US" altLang="en-US" sz="1800" dirty="0">
                <a:cs typeface="Times New Roman" panose="02020603050405020304" pitchFamily="18" charset="0"/>
              </a:rPr>
              <a:t>Full barrier precautions: Gown, sterile gloves, Cap, Mask </a:t>
            </a:r>
          </a:p>
          <a:p>
            <a:pPr>
              <a:spcBef>
                <a:spcPct val="0"/>
              </a:spcBef>
              <a:defRPr/>
            </a:pPr>
            <a:endParaRPr lang="en-US" altLang="en-US" sz="1800" dirty="0">
              <a:solidFill>
                <a:srgbClr val="FF0000"/>
              </a:solidFill>
              <a:cs typeface="Times New Roman" panose="02020603050405020304" pitchFamily="18" charset="0"/>
            </a:endParaRPr>
          </a:p>
          <a:p>
            <a:pPr>
              <a:spcBef>
                <a:spcPct val="0"/>
              </a:spcBef>
              <a:buFont typeface="Times" panose="02020603050405020304" pitchFamily="18" charset="0"/>
              <a:buChar char="•"/>
              <a:defRPr/>
            </a:pPr>
            <a:r>
              <a:rPr lang="en-US" altLang="en-US" sz="1800" dirty="0">
                <a:cs typeface="Times New Roman" panose="02020603050405020304" pitchFamily="18" charset="0"/>
              </a:rPr>
              <a:t> Sterile probe cover / Sterile gel </a:t>
            </a:r>
          </a:p>
          <a:p>
            <a:pPr>
              <a:spcBef>
                <a:spcPct val="0"/>
              </a:spcBef>
              <a:buFont typeface="Times" panose="02020603050405020304" pitchFamily="18" charset="0"/>
              <a:buChar char="•"/>
              <a:defRPr/>
            </a:pPr>
            <a:endParaRPr lang="en-US" altLang="en-US" sz="1800" dirty="0">
              <a:cs typeface="Times New Roman" panose="02020603050405020304" pitchFamily="18" charset="0"/>
            </a:endParaRPr>
          </a:p>
          <a:p>
            <a:pPr>
              <a:spcBef>
                <a:spcPct val="0"/>
              </a:spcBef>
              <a:buFont typeface="Times" panose="02020603050405020304" pitchFamily="18" charset="0"/>
              <a:buChar char="•"/>
              <a:defRPr/>
            </a:pPr>
            <a:r>
              <a:rPr lang="en-GB" altLang="en-US" sz="1800" dirty="0">
                <a:cs typeface="Times New Roman" panose="02020603050405020304" pitchFamily="18" charset="0"/>
              </a:rPr>
              <a:t>Patient fully draped with fenestration at insertion site</a:t>
            </a:r>
          </a:p>
          <a:p>
            <a:pPr>
              <a:spcBef>
                <a:spcPct val="0"/>
              </a:spcBef>
              <a:buFont typeface="Times" panose="02020603050405020304" pitchFamily="18" charset="0"/>
              <a:buChar char="•"/>
              <a:defRPr/>
            </a:pPr>
            <a:endParaRPr lang="en-GB" altLang="en-US" sz="1800" dirty="0">
              <a:cs typeface="Times New Roman" panose="02020603050405020304" pitchFamily="18" charset="0"/>
            </a:endParaRPr>
          </a:p>
          <a:p>
            <a:pPr>
              <a:spcBef>
                <a:spcPct val="0"/>
              </a:spcBef>
              <a:buFont typeface="Times" panose="02020603050405020304" pitchFamily="18" charset="0"/>
              <a:buChar char="•"/>
              <a:defRPr/>
            </a:pPr>
            <a:r>
              <a:rPr lang="en-GB" altLang="en-US" sz="1800" dirty="0">
                <a:cs typeface="Times New Roman" panose="02020603050405020304" pitchFamily="18" charset="0"/>
              </a:rPr>
              <a:t>Chlorhexidine 2% in 70% alcohol in single use applicator</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altLang="en-US" dirty="0">
                <a:cs typeface="Times New Roman" panose="02020603050405020304" pitchFamily="18" charset="0"/>
              </a:rPr>
              <a:t>Venous Access Using US</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3A126051-01D9-F347-8C94-BCC37F5C09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323907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altLang="en-US" dirty="0">
                <a:cs typeface="Times New Roman" panose="02020603050405020304" pitchFamily="18" charset="0"/>
              </a:rPr>
              <a:t>Preparing the Probe</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Picture 8">
            <a:extLst>
              <a:ext uri="{FF2B5EF4-FFF2-40B4-BE49-F238E27FC236}">
                <a16:creationId xmlns:a16="http://schemas.microsoft.com/office/drawing/2014/main" id="{068CB2F5-9794-B043-B8AE-03FAC86BC6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7488" y="1600202"/>
            <a:ext cx="2943225" cy="18653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0D590431-F4EF-2343-935C-C6390C6E47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5800" y="2505034"/>
            <a:ext cx="3314700"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DCE4BBE8-4838-4D4E-A011-3ADF7372F8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8128" y="3813989"/>
            <a:ext cx="324802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1">
            <a:hlinkClick r:id="" action="ppaction://media"/>
            <a:extLst>
              <a:ext uri="{FF2B5EF4-FFF2-40B4-BE49-F238E27FC236}">
                <a16:creationId xmlns:a16="http://schemas.microsoft.com/office/drawing/2014/main" id="{69CE9846-F737-974E-8ACC-2F940B7B4D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2584" y="5589240"/>
            <a:ext cx="609600" cy="609600"/>
          </a:xfrm>
          <a:prstGeom prst="rect">
            <a:avLst/>
          </a:prstGeom>
        </p:spPr>
      </p:pic>
      <p:sp>
        <p:nvSpPr>
          <p:cNvPr id="9" name="Rectangle 8">
            <a:extLst>
              <a:ext uri="{FF2B5EF4-FFF2-40B4-BE49-F238E27FC236}">
                <a16:creationId xmlns:a16="http://schemas.microsoft.com/office/drawing/2014/main" id="{B5347CA9-AA81-C842-AE2D-04666AE2BCCC}"/>
              </a:ext>
            </a:extLst>
          </p:cNvPr>
          <p:cNvSpPr/>
          <p:nvPr/>
        </p:nvSpPr>
        <p:spPr>
          <a:xfrm>
            <a:off x="3041572" y="4964449"/>
            <a:ext cx="3826772" cy="646331"/>
          </a:xfrm>
          <a:prstGeom prst="rect">
            <a:avLst/>
          </a:prstGeom>
        </p:spPr>
        <p:txBody>
          <a:bodyPr wrap="square">
            <a:spAutoFit/>
          </a:bodyPr>
          <a:lstStyle/>
          <a:p>
            <a:pPr algn="ctr"/>
            <a:r>
              <a:rPr lang="en-US" altLang="en-US" b="1" dirty="0">
                <a:latin typeface="Arial" panose="020B0604020202020204" pitchFamily="34" charset="0"/>
              </a:rPr>
              <a:t>Ensure air free coupling between all surfaces</a:t>
            </a:r>
            <a:r>
              <a:rPr lang="en-US" altLang="en-US" b="1" dirty="0">
                <a:latin typeface="Times" panose="02020603050405020304" pitchFamily="18" charset="0"/>
              </a:rPr>
              <a:t> </a:t>
            </a:r>
          </a:p>
        </p:txBody>
      </p:sp>
    </p:spTree>
    <p:extLst>
      <p:ext uri="{BB962C8B-B14F-4D97-AF65-F5344CB8AC3E}">
        <p14:creationId xmlns:p14="http://schemas.microsoft.com/office/powerpoint/2010/main" val="98173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a:defRPr/>
            </a:pPr>
            <a:r>
              <a:rPr lang="en-US" altLang="en-US" sz="1800" dirty="0">
                <a:cs typeface="Times New Roman" panose="02020603050405020304" pitchFamily="18" charset="0"/>
              </a:rPr>
              <a:t>Tilt &amp; Slide the probe to seek out the needle tip.</a:t>
            </a:r>
          </a:p>
          <a:p>
            <a:pPr marL="0" indent="0">
              <a:buNone/>
              <a:defRPr/>
            </a:pPr>
            <a:endParaRPr lang="en-US" altLang="en-US" sz="1800" dirty="0">
              <a:cs typeface="Times New Roman" panose="02020603050405020304" pitchFamily="18" charset="0"/>
            </a:endParaRPr>
          </a:p>
          <a:p>
            <a:pPr>
              <a:defRPr/>
            </a:pPr>
            <a:r>
              <a:rPr lang="en-US" altLang="en-US" sz="1800" dirty="0">
                <a:cs typeface="Times New Roman" panose="02020603050405020304" pitchFamily="18" charset="0"/>
              </a:rPr>
              <a:t>If you can’t see the tip stop</a:t>
            </a:r>
          </a:p>
          <a:p>
            <a:pPr marL="0" indent="0">
              <a:buNone/>
              <a:defRPr/>
            </a:pPr>
            <a:endParaRPr lang="en-US" altLang="en-US" sz="1800" dirty="0">
              <a:cs typeface="Times New Roman" panose="02020603050405020304" pitchFamily="18" charset="0"/>
            </a:endParaRPr>
          </a:p>
          <a:p>
            <a:pPr>
              <a:defRPr/>
            </a:pPr>
            <a:r>
              <a:rPr lang="en-US" altLang="en-US" sz="1800" dirty="0">
                <a:cs typeface="Times New Roman" panose="02020603050405020304" pitchFamily="18" charset="0"/>
              </a:rPr>
              <a:t>Work slowly! </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altLang="en-US" dirty="0">
                <a:cs typeface="Times New Roman" panose="02020603050405020304" pitchFamily="18" charset="0"/>
              </a:rPr>
              <a:t>Seek out the needle tip</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E4E5926E-3880-344E-8462-7B02578D30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265259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r>
              <a:rPr lang="en-US" altLang="en-US" sz="1800" dirty="0">
                <a:cs typeface="Times New Roman" panose="02020603050405020304" pitchFamily="18" charset="0"/>
              </a:rPr>
              <a:t>Take control of the probe</a:t>
            </a:r>
          </a:p>
          <a:p>
            <a:endParaRPr lang="en-US" altLang="en-US" sz="1800" dirty="0">
              <a:cs typeface="Times New Roman" panose="02020603050405020304" pitchFamily="18" charset="0"/>
            </a:endParaRPr>
          </a:p>
          <a:p>
            <a:r>
              <a:rPr lang="en-US" altLang="en-US" sz="1800" dirty="0" err="1">
                <a:cs typeface="Times New Roman" panose="02020603050405020304" pitchFamily="18" charset="0"/>
              </a:rPr>
              <a:t>Stabilise</a:t>
            </a:r>
            <a:r>
              <a:rPr lang="en-US" altLang="en-US" sz="1800" dirty="0">
                <a:cs typeface="Times New Roman" panose="02020603050405020304" pitchFamily="18" charset="0"/>
              </a:rPr>
              <a:t> your hand</a:t>
            </a:r>
          </a:p>
          <a:p>
            <a:endParaRPr lang="en-US" altLang="en-US" sz="1800" dirty="0">
              <a:cs typeface="Times New Roman" panose="02020603050405020304" pitchFamily="18" charset="0"/>
            </a:endParaRPr>
          </a:p>
          <a:p>
            <a:r>
              <a:rPr lang="en-US" altLang="en-US" sz="1800" dirty="0">
                <a:cs typeface="Times New Roman" panose="02020603050405020304" pitchFamily="18" charset="0"/>
              </a:rPr>
              <a:t>Have a cup of tea!</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altLang="en-US" dirty="0">
                <a:cs typeface="Times New Roman" panose="02020603050405020304" pitchFamily="18" charset="0"/>
              </a:rPr>
              <a:t>Hold probe correctly</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6" name="Audio 1">
            <a:hlinkClick r:id="" action="ppaction://media"/>
            <a:extLst>
              <a:ext uri="{FF2B5EF4-FFF2-40B4-BE49-F238E27FC236}">
                <a16:creationId xmlns:a16="http://schemas.microsoft.com/office/drawing/2014/main" id="{091C343F-EF30-1C40-9C64-666324B9D6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45208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marL="0" indent="0">
              <a:buNone/>
            </a:pPr>
            <a:r>
              <a:rPr lang="en-US" altLang="en-US" dirty="0">
                <a:latin typeface="Times New Roman" panose="02020603050405020304" pitchFamily="18" charset="0"/>
                <a:cs typeface="Times New Roman" panose="02020603050405020304" pitchFamily="18" charset="0"/>
              </a:rPr>
              <a:t>Puncture at steep angle</a:t>
            </a:r>
          </a:p>
          <a:p>
            <a:pPr marL="0" indent="0">
              <a:buNone/>
            </a:pPr>
            <a:r>
              <a:rPr lang="en-US" altLang="en-US" dirty="0">
                <a:latin typeface="Times New Roman" panose="02020603050405020304" pitchFamily="18" charset="0"/>
                <a:cs typeface="Times New Roman" panose="02020603050405020304" pitchFamily="18" charset="0"/>
              </a:rPr>
              <a:t>60</a:t>
            </a:r>
            <a:r>
              <a:rPr lang="en-US" altLang="en-US" baseline="30000" dirty="0">
                <a:latin typeface="Times New Roman" panose="02020603050405020304" pitchFamily="18" charset="0"/>
                <a:cs typeface="Times New Roman" panose="02020603050405020304" pitchFamily="18" charset="0"/>
              </a:rPr>
              <a:t>o</a:t>
            </a:r>
            <a:r>
              <a:rPr lang="en-US" altLang="en-US" dirty="0">
                <a:latin typeface="Times New Roman" panose="02020603050405020304" pitchFamily="18" charset="0"/>
                <a:cs typeface="Times New Roman" panose="02020603050405020304" pitchFamily="18" charset="0"/>
              </a:rPr>
              <a:t>-65</a:t>
            </a:r>
            <a:r>
              <a:rPr lang="en-US" altLang="en-US" baseline="30000" dirty="0">
                <a:latin typeface="Times New Roman" panose="02020603050405020304" pitchFamily="18" charset="0"/>
                <a:cs typeface="Times New Roman" panose="02020603050405020304" pitchFamily="18" charset="0"/>
              </a:rPr>
              <a:t>o</a:t>
            </a:r>
          </a:p>
          <a:p>
            <a:pPr marL="0" indent="0">
              <a:buNone/>
            </a:pPr>
            <a:r>
              <a:rPr lang="en-US" altLang="en-US" dirty="0">
                <a:latin typeface="Times New Roman" panose="02020603050405020304" pitchFamily="18" charset="0"/>
                <a:cs typeface="Times New Roman" panose="02020603050405020304" pitchFamily="18" charset="0"/>
              </a:rPr>
              <a:t>Relative to the skin</a:t>
            </a:r>
          </a:p>
          <a:p>
            <a:pPr marL="0" indent="0">
              <a:buNone/>
            </a:pPr>
            <a:r>
              <a:rPr lang="en-US" altLang="en-US" dirty="0">
                <a:latin typeface="Times New Roman" panose="02020603050405020304" pitchFamily="18" charset="0"/>
                <a:cs typeface="Times New Roman" panose="02020603050405020304" pitchFamily="18" charset="0"/>
              </a:rPr>
              <a:t>Vessel puncture must </a:t>
            </a:r>
          </a:p>
          <a:p>
            <a:pPr marL="0" indent="0">
              <a:buNone/>
            </a:pPr>
            <a:r>
              <a:rPr lang="en-US" altLang="en-US" dirty="0">
                <a:latin typeface="Times New Roman" panose="02020603050405020304" pitchFamily="18" charset="0"/>
                <a:cs typeface="Times New Roman" panose="02020603050405020304" pitchFamily="18" charset="0"/>
              </a:rPr>
              <a:t>take place in the US beam!</a:t>
            </a:r>
          </a:p>
          <a:p>
            <a:pPr marL="0" indent="0">
              <a:buNone/>
            </a:pPr>
            <a:endParaRPr lang="en-US" altLang="en-US" dirty="0">
              <a:latin typeface="Times New Roman" panose="02020603050405020304" pitchFamily="18" charset="0"/>
              <a:cs typeface="Times New Roman" panose="02020603050405020304" pitchFamily="18" charset="0"/>
            </a:endParaRPr>
          </a:p>
          <a:p>
            <a:endParaRPr lang="en-US"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endParaRPr lang="en-US"/>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Picture 8" descr="aquarel2">
            <a:extLst>
              <a:ext uri="{FF2B5EF4-FFF2-40B4-BE49-F238E27FC236}">
                <a16:creationId xmlns:a16="http://schemas.microsoft.com/office/drawing/2014/main" id="{F28F0235-1A7D-1E41-9B14-05AF4469B26F}"/>
              </a:ext>
            </a:extLst>
          </p:cNvPr>
          <p:cNvPicPr>
            <a:picLocks noChangeAspect="1" noChangeArrowheads="1"/>
          </p:cNvPicPr>
          <p:nvPr/>
        </p:nvPicPr>
        <p:blipFill>
          <a:blip r:embed="rId4">
            <a:lum bright="-22000"/>
            <a:extLst>
              <a:ext uri="{28A0092B-C50C-407E-A947-70E740481C1C}">
                <a14:useLocalDpi xmlns:a14="http://schemas.microsoft.com/office/drawing/2010/main" val="0"/>
              </a:ext>
            </a:extLst>
          </a:blip>
          <a:srcRect/>
          <a:stretch>
            <a:fillRect/>
          </a:stretch>
        </p:blipFill>
        <p:spPr bwMode="auto">
          <a:xfrm>
            <a:off x="7464152" y="1321753"/>
            <a:ext cx="3275013"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67E5F51E-6037-904A-89A9-0CCF07E888E7}"/>
              </a:ext>
            </a:extLst>
          </p:cNvPr>
          <p:cNvSpPr>
            <a:spLocks noChangeArrowheads="1"/>
          </p:cNvSpPr>
          <p:nvPr/>
        </p:nvSpPr>
        <p:spPr bwMode="auto">
          <a:xfrm>
            <a:off x="4046494" y="2668369"/>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dirty="0">
                <a:latin typeface="Arial" panose="020B0604020202020204" pitchFamily="34" charset="0"/>
              </a:rPr>
              <a:t>Ultrasound </a:t>
            </a:r>
          </a:p>
          <a:p>
            <a:pPr algn="ctr"/>
            <a:r>
              <a:rPr lang="en-US" altLang="en-US" dirty="0">
                <a:latin typeface="Arial" panose="020B0604020202020204" pitchFamily="34" charset="0"/>
              </a:rPr>
              <a:t>Probe</a:t>
            </a:r>
          </a:p>
        </p:txBody>
      </p:sp>
      <p:sp>
        <p:nvSpPr>
          <p:cNvPr id="7" name="Rectangle 5">
            <a:extLst>
              <a:ext uri="{FF2B5EF4-FFF2-40B4-BE49-F238E27FC236}">
                <a16:creationId xmlns:a16="http://schemas.microsoft.com/office/drawing/2014/main" id="{F80E5866-EAF2-FD4D-A523-82E1EAAC1E15}"/>
              </a:ext>
            </a:extLst>
          </p:cNvPr>
          <p:cNvSpPr>
            <a:spLocks noChangeArrowheads="1"/>
          </p:cNvSpPr>
          <p:nvPr/>
        </p:nvSpPr>
        <p:spPr bwMode="auto">
          <a:xfrm>
            <a:off x="4525826" y="4526915"/>
            <a:ext cx="3294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dirty="0">
                <a:latin typeface="Times New Roman" panose="02020603050405020304" pitchFamily="18" charset="0"/>
                <a:cs typeface="Times New Roman" panose="02020603050405020304" pitchFamily="18" charset="0"/>
              </a:rPr>
              <a:t>Ultrasound</a:t>
            </a:r>
            <a:r>
              <a:rPr lang="en-US" altLang="en-US" dirty="0">
                <a:latin typeface="Arial" panose="020B0604020202020204" pitchFamily="34" charset="0"/>
              </a:rPr>
              <a:t> Beam</a:t>
            </a:r>
          </a:p>
          <a:p>
            <a:pPr algn="ctr"/>
            <a:r>
              <a:rPr lang="en-US" altLang="en-US" dirty="0">
                <a:latin typeface="Arial" panose="020B0604020202020204" pitchFamily="34" charset="0"/>
              </a:rPr>
              <a:t>1mm wide</a:t>
            </a:r>
          </a:p>
        </p:txBody>
      </p:sp>
      <p:sp>
        <p:nvSpPr>
          <p:cNvPr id="8" name="AutoShape 11">
            <a:extLst>
              <a:ext uri="{FF2B5EF4-FFF2-40B4-BE49-F238E27FC236}">
                <a16:creationId xmlns:a16="http://schemas.microsoft.com/office/drawing/2014/main" id="{2E476BE1-9445-AA4A-975C-834FC3C8D7CA}"/>
              </a:ext>
            </a:extLst>
          </p:cNvPr>
          <p:cNvSpPr>
            <a:spLocks noChangeArrowheads="1"/>
          </p:cNvSpPr>
          <p:nvPr/>
        </p:nvSpPr>
        <p:spPr bwMode="auto">
          <a:xfrm>
            <a:off x="5824264" y="3283903"/>
            <a:ext cx="2819400" cy="152400"/>
          </a:xfrm>
          <a:prstGeom prst="rightArrow">
            <a:avLst>
              <a:gd name="adj1" fmla="val 50000"/>
              <a:gd name="adj2" fmla="val 462500"/>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GB" altLang="en-US">
              <a:latin typeface="Arial" panose="020B0604020202020204" pitchFamily="34" charset="0"/>
            </a:endParaRPr>
          </a:p>
        </p:txBody>
      </p:sp>
      <p:sp>
        <p:nvSpPr>
          <p:cNvPr id="9" name="AutoShape 11">
            <a:extLst>
              <a:ext uri="{FF2B5EF4-FFF2-40B4-BE49-F238E27FC236}">
                <a16:creationId xmlns:a16="http://schemas.microsoft.com/office/drawing/2014/main" id="{75BA9D3D-15DF-464D-9E61-8C2E55253F8A}"/>
              </a:ext>
            </a:extLst>
          </p:cNvPr>
          <p:cNvSpPr>
            <a:spLocks noChangeArrowheads="1"/>
          </p:cNvSpPr>
          <p:nvPr/>
        </p:nvSpPr>
        <p:spPr bwMode="auto">
          <a:xfrm>
            <a:off x="6225901" y="5173028"/>
            <a:ext cx="2819400" cy="152400"/>
          </a:xfrm>
          <a:prstGeom prst="rightArrow">
            <a:avLst>
              <a:gd name="adj1" fmla="val 50000"/>
              <a:gd name="adj2" fmla="val 462500"/>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endParaRPr lang="en-GB" altLang="en-US">
              <a:latin typeface="Arial" panose="020B0604020202020204" pitchFamily="34" charset="0"/>
            </a:endParaRPr>
          </a:p>
        </p:txBody>
      </p:sp>
      <p:pic>
        <p:nvPicPr>
          <p:cNvPr id="10" name="Audio 1">
            <a:hlinkClick r:id="" action="ppaction://media"/>
            <a:extLst>
              <a:ext uri="{FF2B5EF4-FFF2-40B4-BE49-F238E27FC236}">
                <a16:creationId xmlns:a16="http://schemas.microsoft.com/office/drawing/2014/main" id="{B779C048-73F5-304F-9F60-434E9BFF30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7816" y="5557203"/>
            <a:ext cx="609600" cy="609600"/>
          </a:xfrm>
          <a:prstGeom prst="rect">
            <a:avLst/>
          </a:prstGeom>
        </p:spPr>
      </p:pic>
    </p:spTree>
    <p:extLst>
      <p:ext uri="{BB962C8B-B14F-4D97-AF65-F5344CB8AC3E}">
        <p14:creationId xmlns:p14="http://schemas.microsoft.com/office/powerpoint/2010/main" val="207806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a:defRPr/>
            </a:pPr>
            <a:r>
              <a:rPr lang="en-GB" altLang="en-US" sz="1800" dirty="0">
                <a:cs typeface="Times New Roman" panose="02020603050405020304" pitchFamily="18" charset="0"/>
              </a:rPr>
              <a:t>Scan and get target vein in the centre of the screen (ensure that it is compressible)</a:t>
            </a:r>
          </a:p>
          <a:p>
            <a:pPr>
              <a:defRPr/>
            </a:pPr>
            <a:endParaRPr lang="en-GB" altLang="en-US" sz="1800" dirty="0">
              <a:cs typeface="Times New Roman" panose="02020603050405020304" pitchFamily="18" charset="0"/>
            </a:endParaRPr>
          </a:p>
          <a:p>
            <a:pPr>
              <a:defRPr/>
            </a:pPr>
            <a:r>
              <a:rPr lang="en-GB" altLang="en-US" sz="1800" dirty="0">
                <a:cs typeface="Times New Roman" panose="02020603050405020304" pitchFamily="18" charset="0"/>
              </a:rPr>
              <a:t>Place needle in the centre of the probe</a:t>
            </a:r>
          </a:p>
          <a:p>
            <a:pPr>
              <a:defRPr/>
            </a:pPr>
            <a:endParaRPr lang="en-GB" altLang="en-US" sz="1800" dirty="0">
              <a:cs typeface="Times New Roman" panose="02020603050405020304" pitchFamily="18" charset="0"/>
            </a:endParaRPr>
          </a:p>
          <a:p>
            <a:pPr>
              <a:defRPr/>
            </a:pPr>
            <a:r>
              <a:rPr lang="en-GB" altLang="en-US" sz="1800" dirty="0">
                <a:cs typeface="Times New Roman" panose="02020603050405020304" pitchFamily="18" charset="0"/>
              </a:rPr>
              <a:t>Insert needle slowly</a:t>
            </a:r>
          </a:p>
          <a:p>
            <a:pPr>
              <a:defRPr/>
            </a:pPr>
            <a:endParaRPr lang="en-GB" altLang="en-US" sz="1800" dirty="0">
              <a:cs typeface="Times New Roman" panose="02020603050405020304" pitchFamily="18" charset="0"/>
            </a:endParaRPr>
          </a:p>
          <a:p>
            <a:pPr>
              <a:defRPr/>
            </a:pPr>
            <a:r>
              <a:rPr lang="en-GB" altLang="en-US" sz="1800" dirty="0">
                <a:cs typeface="Times New Roman" panose="02020603050405020304" pitchFamily="18" charset="0"/>
              </a:rPr>
              <a:t>Observe vessel wall and look for needle tip prior to puncture</a:t>
            </a:r>
          </a:p>
          <a:p>
            <a:pPr>
              <a:defRPr/>
            </a:pPr>
            <a:endParaRPr lang="en-GB" altLang="en-US" sz="1800" dirty="0">
              <a:cs typeface="Times New Roman" panose="02020603050405020304" pitchFamily="18" charset="0"/>
            </a:endParaRPr>
          </a:p>
          <a:p>
            <a:pPr>
              <a:defRPr/>
            </a:pPr>
            <a:r>
              <a:rPr lang="en-GB" altLang="en-US" sz="1800" dirty="0">
                <a:cs typeface="Times New Roman" panose="02020603050405020304" pitchFamily="18" charset="0"/>
              </a:rPr>
              <a:t>Vessel wall will compress as needle approaches</a:t>
            </a:r>
          </a:p>
          <a:p>
            <a:pPr>
              <a:defRPr/>
            </a:pPr>
            <a:endParaRPr lang="en-GB" altLang="en-US" sz="1800" dirty="0">
              <a:cs typeface="Times New Roman" panose="02020603050405020304" pitchFamily="18" charset="0"/>
            </a:endParaRPr>
          </a:p>
          <a:p>
            <a:pPr>
              <a:defRPr/>
            </a:pPr>
            <a:r>
              <a:rPr lang="en-GB" altLang="en-US" sz="1800" dirty="0">
                <a:cs typeface="Times New Roman" panose="02020603050405020304" pitchFamily="18" charset="0"/>
              </a:rPr>
              <a:t>Stop when needle tip enters vein</a:t>
            </a:r>
          </a:p>
          <a:p>
            <a:endParaRPr lang="en-US"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cs typeface="Times New Roman" panose="02020603050405020304" pitchFamily="18" charset="0"/>
              </a:rPr>
              <a:t>Vessel puncture</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62CC9906-E186-0340-868D-B165DA1A89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280043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a:buFont typeface="Times" panose="02020603050405020304" pitchFamily="18" charset="0"/>
              <a:buChar char="•"/>
            </a:pPr>
            <a:r>
              <a:rPr lang="en-US" altLang="en-US" sz="1800" dirty="0">
                <a:cs typeface="Times New Roman" panose="02020603050405020304" pitchFamily="18" charset="0"/>
              </a:rPr>
              <a:t>Watching hands instead of screen</a:t>
            </a:r>
          </a:p>
          <a:p>
            <a:pPr>
              <a:buFont typeface="Times" panose="02020603050405020304" pitchFamily="18" charset="0"/>
              <a:buChar char="•"/>
            </a:pPr>
            <a:endParaRPr lang="en-US" altLang="en-US" sz="1800" dirty="0">
              <a:cs typeface="Times New Roman" panose="02020603050405020304" pitchFamily="18" charset="0"/>
            </a:endParaRPr>
          </a:p>
          <a:p>
            <a:pPr>
              <a:buFont typeface="Times" panose="02020603050405020304" pitchFamily="18" charset="0"/>
              <a:buChar char="•"/>
            </a:pPr>
            <a:r>
              <a:rPr lang="en-US" altLang="en-US" sz="1800" dirty="0">
                <a:cs typeface="Times New Roman" panose="02020603050405020304" pitchFamily="18" charset="0"/>
              </a:rPr>
              <a:t> Holding ultrasound probe incorrectly</a:t>
            </a:r>
          </a:p>
          <a:p>
            <a:pPr>
              <a:buFont typeface="Times" panose="02020603050405020304" pitchFamily="18" charset="0"/>
              <a:buChar char="•"/>
            </a:pPr>
            <a:endParaRPr lang="en-US" altLang="en-US" sz="1800" dirty="0">
              <a:cs typeface="Times New Roman" panose="02020603050405020304" pitchFamily="18" charset="0"/>
            </a:endParaRPr>
          </a:p>
          <a:p>
            <a:pPr>
              <a:buFont typeface="Times" panose="02020603050405020304" pitchFamily="18" charset="0"/>
              <a:buChar char="•"/>
            </a:pPr>
            <a:r>
              <a:rPr lang="en-US" altLang="en-US" sz="1800" dirty="0">
                <a:cs typeface="Times New Roman" panose="02020603050405020304" pitchFamily="18" charset="0"/>
              </a:rPr>
              <a:t> Collapsing vein with probe pressure</a:t>
            </a:r>
          </a:p>
          <a:p>
            <a:pPr>
              <a:buFont typeface="Times" panose="02020603050405020304" pitchFamily="18" charset="0"/>
              <a:buNone/>
            </a:pPr>
            <a:endParaRPr lang="en-US" altLang="en-US" sz="1800" dirty="0">
              <a:cs typeface="Times New Roman" panose="02020603050405020304" pitchFamily="18" charset="0"/>
            </a:endParaRPr>
          </a:p>
          <a:p>
            <a:pPr>
              <a:buFont typeface="Times" panose="02020603050405020304" pitchFamily="18" charset="0"/>
              <a:buChar char="•"/>
            </a:pPr>
            <a:r>
              <a:rPr lang="en-US" altLang="en-US" sz="1800" dirty="0">
                <a:cs typeface="Times New Roman" panose="02020603050405020304" pitchFamily="18" charset="0"/>
              </a:rPr>
              <a:t> Puncturing at wrong angle</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altLang="en-US" dirty="0">
                <a:cs typeface="Times New Roman" panose="02020603050405020304" pitchFamily="18" charset="0"/>
              </a:rPr>
              <a:t>Common mistakes</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3">
            <a:hlinkClick r:id="" action="ppaction://media"/>
            <a:extLst>
              <a:ext uri="{FF2B5EF4-FFF2-40B4-BE49-F238E27FC236}">
                <a16:creationId xmlns:a16="http://schemas.microsoft.com/office/drawing/2014/main" id="{02CCF6AB-60D9-614B-884B-6F3B8839D9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58235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r>
              <a:rPr lang="en-GB" altLang="en-US" sz="1800" dirty="0">
                <a:cs typeface="Times New Roman" panose="02020603050405020304" pitchFamily="18" charset="0"/>
              </a:rPr>
              <a:t>Routine use of U/S</a:t>
            </a:r>
          </a:p>
          <a:p>
            <a:endParaRPr lang="en-GB" altLang="en-US" sz="1800" dirty="0">
              <a:cs typeface="Times New Roman" panose="02020603050405020304" pitchFamily="18" charset="0"/>
            </a:endParaRPr>
          </a:p>
          <a:p>
            <a:r>
              <a:rPr lang="en-GB" altLang="en-US" sz="1800" dirty="0">
                <a:cs typeface="Times New Roman" panose="02020603050405020304" pitchFamily="18" charset="0"/>
              </a:rPr>
              <a:t>Familiarise yourself with U/S use and identification of anatomy only</a:t>
            </a:r>
          </a:p>
          <a:p>
            <a:endParaRPr lang="en-GB" altLang="en-US" sz="1800" dirty="0">
              <a:cs typeface="Times New Roman" panose="02020603050405020304" pitchFamily="18" charset="0"/>
            </a:endParaRPr>
          </a:p>
          <a:p>
            <a:r>
              <a:rPr lang="en-GB" altLang="en-US" sz="1800" dirty="0">
                <a:cs typeface="Times New Roman" panose="02020603050405020304" pitchFamily="18" charset="0"/>
              </a:rPr>
              <a:t>Familiarise yourself with controls</a:t>
            </a:r>
          </a:p>
          <a:p>
            <a:endParaRPr lang="en-GB" altLang="en-US" sz="1800" dirty="0">
              <a:cs typeface="Times New Roman" panose="02020603050405020304" pitchFamily="18" charset="0"/>
            </a:endParaRPr>
          </a:p>
          <a:p>
            <a:r>
              <a:rPr lang="en-GB" altLang="en-US" sz="1800" dirty="0">
                <a:cs typeface="Times New Roman" panose="02020603050405020304" pitchFamily="18" charset="0"/>
              </a:rPr>
              <a:t>Continue use of phantoms until confident</a:t>
            </a:r>
          </a:p>
          <a:p>
            <a:endParaRPr lang="en-GB" altLang="en-US" sz="1800" dirty="0">
              <a:cs typeface="Times New Roman" panose="02020603050405020304" pitchFamily="18" charset="0"/>
            </a:endParaRPr>
          </a:p>
          <a:p>
            <a:r>
              <a:rPr lang="en-GB" altLang="en-US" sz="1800" dirty="0">
                <a:cs typeface="Times New Roman" panose="02020603050405020304" pitchFamily="18" charset="0"/>
              </a:rPr>
              <a:t>? Venous access service / radiologists for supervision / support</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cs typeface="Times New Roman" panose="02020603050405020304" pitchFamily="18" charset="0"/>
              </a:rPr>
              <a:t>Next Steps</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5674B857-58F4-5340-B089-FC36F1C39C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423370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marL="0" indent="0">
              <a:buNone/>
            </a:pPr>
            <a:r>
              <a:rPr lang="en-US" altLang="en-US" sz="1800" dirty="0">
                <a:cs typeface="Times New Roman" panose="02020603050405020304" pitchFamily="18" charset="0"/>
              </a:rPr>
              <a:t>This patient endured about </a:t>
            </a:r>
            <a:r>
              <a:rPr lang="en-US" altLang="en-US" sz="1800" dirty="0">
                <a:solidFill>
                  <a:srgbClr val="FF0000"/>
                </a:solidFill>
                <a:cs typeface="Times New Roman" panose="02020603050405020304" pitchFamily="18" charset="0"/>
              </a:rPr>
              <a:t>30 attempts </a:t>
            </a:r>
            <a:r>
              <a:rPr lang="en-US" altLang="en-US" sz="1800" dirty="0">
                <a:cs typeface="Times New Roman" panose="02020603050405020304" pitchFamily="18" charset="0"/>
              </a:rPr>
              <a:t>at ultrasound-guided PICC placement before he said </a:t>
            </a:r>
            <a:r>
              <a:rPr lang="en-US" altLang="en-US" sz="1800" b="1" dirty="0">
                <a:cs typeface="Times New Roman" panose="02020603050405020304" pitchFamily="18" charset="0"/>
              </a:rPr>
              <a:t>‘NO MORE!</a:t>
            </a:r>
            <a:r>
              <a:rPr lang="en-US" altLang="en-US" sz="1800" dirty="0">
                <a:cs typeface="Times New Roman" panose="02020603050405020304" pitchFamily="18" charset="0"/>
              </a:rPr>
              <a:t>.’ </a:t>
            </a:r>
          </a:p>
          <a:p>
            <a:pPr marL="0" indent="0">
              <a:buNone/>
            </a:pPr>
            <a:r>
              <a:rPr lang="en-US" altLang="en-US" sz="1800" dirty="0">
                <a:cs typeface="Times New Roman" panose="02020603050405020304" pitchFamily="18" charset="0"/>
              </a:rPr>
              <a:t>Photo shows about </a:t>
            </a:r>
            <a:r>
              <a:rPr lang="en-US" altLang="en-US" sz="1800" dirty="0">
                <a:solidFill>
                  <a:srgbClr val="FF0000"/>
                </a:solidFill>
                <a:cs typeface="Times New Roman" panose="02020603050405020304" pitchFamily="18" charset="0"/>
              </a:rPr>
              <a:t>20 attempts</a:t>
            </a:r>
            <a:r>
              <a:rPr lang="en-US" altLang="en-US" sz="1800" dirty="0">
                <a:cs typeface="Times New Roman" panose="02020603050405020304" pitchFamily="18" charset="0"/>
              </a:rPr>
              <a:t> on right upper arm; about </a:t>
            </a:r>
            <a:r>
              <a:rPr lang="en-US" altLang="en-US" sz="1800" dirty="0">
                <a:solidFill>
                  <a:srgbClr val="FF0000"/>
                </a:solidFill>
                <a:cs typeface="Times New Roman" panose="02020603050405020304" pitchFamily="18" charset="0"/>
              </a:rPr>
              <a:t>10 more </a:t>
            </a:r>
            <a:r>
              <a:rPr lang="en-US" altLang="en-US" sz="1800" dirty="0">
                <a:cs typeface="Times New Roman" panose="02020603050405020304" pitchFamily="18" charset="0"/>
              </a:rPr>
              <a:t>were on the left.</a:t>
            </a:r>
          </a:p>
          <a:p>
            <a:pPr marL="0" indent="0">
              <a:buNone/>
            </a:pPr>
            <a:r>
              <a:rPr lang="en-US" altLang="en-US" sz="1800" dirty="0">
                <a:cs typeface="Times New Roman" panose="02020603050405020304" pitchFamily="18" charset="0"/>
              </a:rPr>
              <a:t>Sent by ambulance (90 miles each way) to a VAS. </a:t>
            </a:r>
          </a:p>
          <a:p>
            <a:pPr marL="0" indent="0">
              <a:buNone/>
            </a:pPr>
            <a:r>
              <a:rPr lang="en-US" altLang="en-US" sz="1800" dirty="0">
                <a:cs typeface="Times New Roman" panose="02020603050405020304" pitchFamily="18" charset="0"/>
              </a:rPr>
              <a:t>PICC placed on first attempt by a vascular access nurse.</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altLang="en-US" dirty="0">
                <a:cs typeface="Times New Roman" panose="02020603050405020304" pitchFamily="18" charset="0"/>
              </a:rPr>
              <a:t>It’s not all rosy </a:t>
            </a:r>
            <a:r>
              <a:rPr lang="en-US" altLang="en-US" dirty="0">
                <a:cs typeface="Times New Roman" panose="02020603050405020304" pitchFamily="18" charset="0"/>
                <a:sym typeface="Wingdings" panose="05000000000000000000" pitchFamily="2" charset="2"/>
              </a:rPr>
              <a:t></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BF8F8D93-B623-C74C-B3F8-34EB33B076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30000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dirty="0"/>
              <a:t>Practice!!</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Picture 11" descr="Image result for blue phantom vascular access">
            <a:extLst>
              <a:ext uri="{FF2B5EF4-FFF2-40B4-BE49-F238E27FC236}">
                <a16:creationId xmlns:a16="http://schemas.microsoft.com/office/drawing/2014/main" id="{B9615A0E-DFD9-074F-A9D8-14CA2A8629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752" y="2741331"/>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Image result for blue phantom vascular access">
            <a:extLst>
              <a:ext uri="{FF2B5EF4-FFF2-40B4-BE49-F238E27FC236}">
                <a16:creationId xmlns:a16="http://schemas.microsoft.com/office/drawing/2014/main" id="{F5FBC72F-2B16-3D4E-845F-DA8F3AC68C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0136" y="2852936"/>
            <a:ext cx="4482246" cy="208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Image result for PIcc line man vascular access phantom">
            <a:extLst>
              <a:ext uri="{FF2B5EF4-FFF2-40B4-BE49-F238E27FC236}">
                <a16:creationId xmlns:a16="http://schemas.microsoft.com/office/drawing/2014/main" id="{C209B996-5F22-D844-8F49-C79BF94255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32" y="2578600"/>
            <a:ext cx="3741737"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1">
            <a:hlinkClick r:id="" action="ppaction://media"/>
            <a:extLst>
              <a:ext uri="{FF2B5EF4-FFF2-40B4-BE49-F238E27FC236}">
                <a16:creationId xmlns:a16="http://schemas.microsoft.com/office/drawing/2014/main" id="{7C3F58D1-71EB-C946-B6E9-612C0D9EB1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348927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r>
              <a:rPr lang="en-US" altLang="en-US" sz="1800" dirty="0">
                <a:cs typeface="Times New Roman" panose="02020603050405020304" pitchFamily="18" charset="0"/>
              </a:rPr>
              <a:t>Hundreds of thousands of vascular access devices placements per year in NHS</a:t>
            </a:r>
          </a:p>
          <a:p>
            <a:endParaRPr lang="en-US" altLang="en-US" sz="1800" dirty="0">
              <a:cs typeface="Times New Roman" panose="02020603050405020304" pitchFamily="18" charset="0"/>
            </a:endParaRPr>
          </a:p>
          <a:p>
            <a:pPr lvl="1">
              <a:buFont typeface="Arial" panose="020B0604020202020204" pitchFamily="34" charset="0"/>
              <a:buChar char="•"/>
            </a:pPr>
            <a:r>
              <a:rPr lang="en-US" altLang="en-US" sz="1800" dirty="0">
                <a:cs typeface="Times New Roman" panose="02020603050405020304" pitchFamily="18" charset="0"/>
              </a:rPr>
              <a:t>Short - term</a:t>
            </a:r>
          </a:p>
          <a:p>
            <a:pPr lvl="1">
              <a:buFont typeface="Arial" panose="020B0604020202020204" pitchFamily="34" charset="0"/>
              <a:buChar char="•"/>
            </a:pPr>
            <a:r>
              <a:rPr lang="en-US" altLang="en-US" sz="1800" dirty="0">
                <a:cs typeface="Times New Roman" panose="02020603050405020304" pitchFamily="18" charset="0"/>
              </a:rPr>
              <a:t>Long - term</a:t>
            </a:r>
          </a:p>
          <a:p>
            <a:pPr lvl="1"/>
            <a:endParaRPr lang="en-US" altLang="en-US" sz="1800" dirty="0">
              <a:cs typeface="Times New Roman" panose="02020603050405020304" pitchFamily="18" charset="0"/>
            </a:endParaRPr>
          </a:p>
          <a:p>
            <a:r>
              <a:rPr lang="en-US" altLang="en-US" sz="1800" dirty="0">
                <a:cs typeface="Times New Roman" panose="02020603050405020304" pitchFamily="18" charset="0"/>
              </a:rPr>
              <a:t>Blind landmark technique to locate vessel and guide needle into target vessel increases risks to patient.</a:t>
            </a:r>
          </a:p>
          <a:p>
            <a:endParaRPr lang="en-US" altLang="en-US" sz="1800" dirty="0">
              <a:cs typeface="Times New Roman" panose="02020603050405020304" pitchFamily="18" charset="0"/>
            </a:endParaRPr>
          </a:p>
          <a:p>
            <a:r>
              <a:rPr lang="en-US" altLang="en-US" sz="1800" dirty="0">
                <a:cs typeface="Times New Roman" panose="02020603050405020304" pitchFamily="18" charset="0"/>
              </a:rPr>
              <a:t>Recently ultrasound has been used to access veins for peripheral access (cannula, PICCs, arterial).</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altLang="en-US" dirty="0">
                <a:cs typeface="Times New Roman" panose="02020603050405020304" pitchFamily="18" charset="0"/>
              </a:rPr>
              <a:t>Why Ultrasound Guidance?</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2">
            <a:hlinkClick r:id="" action="ppaction://media"/>
            <a:extLst>
              <a:ext uri="{FF2B5EF4-FFF2-40B4-BE49-F238E27FC236}">
                <a16:creationId xmlns:a16="http://schemas.microsoft.com/office/drawing/2014/main" id="{385A4574-1E50-4B4E-8544-C83973AFAF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17232"/>
            <a:ext cx="609600" cy="609600"/>
          </a:xfrm>
          <a:prstGeom prst="rect">
            <a:avLst/>
          </a:prstGeom>
        </p:spPr>
      </p:pic>
    </p:spTree>
    <p:extLst>
      <p:ext uri="{BB962C8B-B14F-4D97-AF65-F5344CB8AC3E}">
        <p14:creationId xmlns:p14="http://schemas.microsoft.com/office/powerpoint/2010/main" val="887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a:defRPr/>
            </a:pPr>
            <a:r>
              <a:rPr lang="en-US" altLang="en-US" sz="1800" dirty="0">
                <a:cs typeface="Times New Roman" panose="02020603050405020304" pitchFamily="18" charset="0"/>
              </a:rPr>
              <a:t>Ultrasound is the most commonly used imaging technology used worldwide.</a:t>
            </a:r>
          </a:p>
          <a:p>
            <a:pPr marL="0" indent="0">
              <a:buNone/>
              <a:defRPr/>
            </a:pPr>
            <a:endParaRPr lang="en-US" altLang="en-US" sz="1800" dirty="0">
              <a:cs typeface="Times New Roman" panose="02020603050405020304" pitchFamily="18" charset="0"/>
            </a:endParaRPr>
          </a:p>
          <a:p>
            <a:pPr>
              <a:defRPr/>
            </a:pPr>
            <a:r>
              <a:rPr lang="en-US" altLang="en-US" sz="1800" b="1" i="1" dirty="0">
                <a:solidFill>
                  <a:srgbClr val="FF0000"/>
                </a:solidFill>
                <a:cs typeface="Times New Roman" panose="02020603050405020304" pitchFamily="18" charset="0"/>
              </a:rPr>
              <a:t>Why?</a:t>
            </a:r>
          </a:p>
          <a:p>
            <a:pPr marL="0" indent="0">
              <a:buNone/>
              <a:defRPr/>
            </a:pPr>
            <a:endParaRPr lang="en-US" altLang="en-US" sz="1800" dirty="0">
              <a:cs typeface="Times New Roman" panose="02020603050405020304" pitchFamily="18" charset="0"/>
            </a:endParaRPr>
          </a:p>
          <a:p>
            <a:pPr>
              <a:defRPr/>
            </a:pPr>
            <a:r>
              <a:rPr lang="en-US" altLang="en-US" sz="1800" dirty="0">
                <a:cs typeface="Times New Roman" panose="02020603050405020304" pitchFamily="18" charset="0"/>
              </a:rPr>
              <a:t>Popular due to:</a:t>
            </a:r>
          </a:p>
          <a:p>
            <a:pPr lvl="1">
              <a:defRPr/>
            </a:pPr>
            <a:r>
              <a:rPr lang="en-US" altLang="en-US" sz="1800" dirty="0">
                <a:cs typeface="Times New Roman" panose="02020603050405020304" pitchFamily="18" charset="0"/>
              </a:rPr>
              <a:t>Availability – portability</a:t>
            </a:r>
          </a:p>
          <a:p>
            <a:pPr lvl="1">
              <a:defRPr/>
            </a:pPr>
            <a:r>
              <a:rPr lang="en-US" altLang="en-US" sz="1800" dirty="0">
                <a:cs typeface="Times New Roman" panose="02020603050405020304" pitchFamily="18" charset="0"/>
              </a:rPr>
              <a:t>Speed</a:t>
            </a:r>
          </a:p>
          <a:p>
            <a:pPr lvl="1">
              <a:defRPr/>
            </a:pPr>
            <a:r>
              <a:rPr lang="en-US" altLang="en-US" sz="1800" dirty="0">
                <a:cs typeface="Times New Roman" panose="02020603050405020304" pitchFamily="18" charset="0"/>
              </a:rPr>
              <a:t>Low cost</a:t>
            </a:r>
          </a:p>
          <a:p>
            <a:pPr lvl="1">
              <a:defRPr/>
            </a:pPr>
            <a:r>
              <a:rPr lang="en-US" altLang="en-US" sz="1800" dirty="0">
                <a:cs typeface="Times New Roman" panose="02020603050405020304" pitchFamily="18" charset="0"/>
              </a:rPr>
              <a:t>Patient friendly / safety – no radiation</a:t>
            </a:r>
          </a:p>
          <a:p>
            <a:endParaRPr lang="en-US"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altLang="en-US" sz="2130" dirty="0">
                <a:cs typeface="Times New Roman" panose="02020603050405020304" pitchFamily="18" charset="0"/>
              </a:rPr>
              <a:t>Why Ultrasound?</a:t>
            </a:r>
            <a:endParaRPr lang="en-US" sz="2130"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2">
            <a:hlinkClick r:id="" action="ppaction://media"/>
            <a:extLst>
              <a:ext uri="{FF2B5EF4-FFF2-40B4-BE49-F238E27FC236}">
                <a16:creationId xmlns:a16="http://schemas.microsoft.com/office/drawing/2014/main" id="{A6464819-9927-5A40-A7CE-37C2184B31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214064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r>
              <a:rPr lang="en-US" altLang="en-US" sz="1800" dirty="0">
                <a:cs typeface="Times New Roman" panose="02020603050405020304" pitchFamily="18" charset="0"/>
              </a:rPr>
              <a:t>National Institute for Clinical Excellence (NICE) (2002)</a:t>
            </a:r>
          </a:p>
          <a:p>
            <a:r>
              <a:rPr lang="en-US" altLang="en-US" sz="1800" dirty="0">
                <a:cs typeface="Times New Roman" panose="02020603050405020304" pitchFamily="18" charset="0"/>
              </a:rPr>
              <a:t>Centre for Disease Control (CDC) (2012) </a:t>
            </a:r>
          </a:p>
          <a:p>
            <a:r>
              <a:rPr lang="en-US" altLang="en-US" sz="1800" dirty="0">
                <a:cs typeface="Times New Roman" panose="02020603050405020304" pitchFamily="18" charset="0"/>
              </a:rPr>
              <a:t>EPIC3 (2014)</a:t>
            </a:r>
          </a:p>
          <a:p>
            <a:r>
              <a:rPr lang="en-US" altLang="en-US" sz="1800" dirty="0">
                <a:cs typeface="Times New Roman" panose="02020603050405020304" pitchFamily="18" charset="0"/>
              </a:rPr>
              <a:t>Cochrane Report (Brass et al 2015)</a:t>
            </a:r>
          </a:p>
          <a:p>
            <a:r>
              <a:rPr lang="en-US" altLang="en-US" sz="1800" dirty="0">
                <a:cs typeface="Times New Roman" panose="02020603050405020304" pitchFamily="18" charset="0"/>
              </a:rPr>
              <a:t>Association for Professionals in Infection Control and Epidemiology (APIC) (2016)</a:t>
            </a:r>
          </a:p>
          <a:p>
            <a:r>
              <a:rPr lang="en-US" altLang="en-US" sz="1800" dirty="0">
                <a:cs typeface="Times New Roman" panose="02020603050405020304" pitchFamily="18" charset="0"/>
              </a:rPr>
              <a:t>Infusion Nurses Society (INS) (2016)</a:t>
            </a:r>
          </a:p>
          <a:p>
            <a:r>
              <a:rPr lang="en-US" altLang="en-US" sz="1800" dirty="0">
                <a:cs typeface="Times New Roman" panose="02020603050405020304" pitchFamily="18" charset="0"/>
              </a:rPr>
              <a:t>Association of </a:t>
            </a:r>
            <a:r>
              <a:rPr lang="en-US" altLang="en-US" sz="1800" dirty="0" err="1">
                <a:cs typeface="Times New Roman" panose="02020603050405020304" pitchFamily="18" charset="0"/>
              </a:rPr>
              <a:t>Anaesthetists</a:t>
            </a:r>
            <a:r>
              <a:rPr lang="en-US" altLang="en-US" sz="1800" dirty="0">
                <a:cs typeface="Times New Roman" panose="02020603050405020304" pitchFamily="18" charset="0"/>
              </a:rPr>
              <a:t> of Great Britain and NI (AAGBI) (2016)</a:t>
            </a:r>
          </a:p>
          <a:p>
            <a:endParaRPr lang="en-US" altLang="en-US" dirty="0">
              <a:latin typeface="Times New Roman" panose="02020603050405020304" pitchFamily="18" charset="0"/>
              <a:cs typeface="Times New Roman" panose="02020603050405020304" pitchFamily="18" charset="0"/>
            </a:endParaRPr>
          </a:p>
          <a:p>
            <a:endParaRPr lang="en-US"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altLang="en-US" dirty="0"/>
              <a:t>Guidelines to support</a:t>
            </a:r>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4">
            <a:hlinkClick r:id="" action="ppaction://media"/>
            <a:extLst>
              <a:ext uri="{FF2B5EF4-FFF2-40B4-BE49-F238E27FC236}">
                <a16:creationId xmlns:a16="http://schemas.microsoft.com/office/drawing/2014/main" id="{A9756026-3055-2942-91C9-4336358482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28564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r>
              <a:rPr lang="en-GB" altLang="en-US" sz="1800" dirty="0">
                <a:cs typeface="Times New Roman" panose="02020603050405020304" pitchFamily="18" charset="0"/>
              </a:rPr>
              <a:t>Randolph (1996)</a:t>
            </a:r>
          </a:p>
          <a:p>
            <a:r>
              <a:rPr lang="en-GB" altLang="en-US" sz="1800" dirty="0" err="1">
                <a:cs typeface="Times New Roman" panose="02020603050405020304" pitchFamily="18" charset="0"/>
              </a:rPr>
              <a:t>Rotschild</a:t>
            </a:r>
            <a:r>
              <a:rPr lang="en-GB" altLang="en-US" sz="1800" dirty="0">
                <a:cs typeface="Times New Roman" panose="02020603050405020304" pitchFamily="18" charset="0"/>
              </a:rPr>
              <a:t> (2001)</a:t>
            </a:r>
          </a:p>
          <a:p>
            <a:r>
              <a:rPr lang="en-GB" altLang="en-US" sz="1800" dirty="0">
                <a:cs typeface="Times New Roman" panose="02020603050405020304" pitchFamily="18" charset="0"/>
              </a:rPr>
              <a:t>Keenan (2002)</a:t>
            </a:r>
          </a:p>
          <a:p>
            <a:r>
              <a:rPr lang="en-GB" altLang="en-US" sz="1800" dirty="0">
                <a:cs typeface="Times New Roman" panose="02020603050405020304" pitchFamily="18" charset="0"/>
              </a:rPr>
              <a:t>Calvert (2003)</a:t>
            </a:r>
          </a:p>
          <a:p>
            <a:r>
              <a:rPr lang="en-US" altLang="en-US" sz="1800" dirty="0">
                <a:cs typeface="Times New Roman" panose="02020603050405020304" pitchFamily="18" charset="0"/>
              </a:rPr>
              <a:t>Brealey et al (2009) </a:t>
            </a:r>
          </a:p>
          <a:p>
            <a:r>
              <a:rPr lang="en-GB" altLang="en-US" sz="1800" dirty="0" err="1">
                <a:cs typeface="Times New Roman" panose="02020603050405020304" pitchFamily="18" charset="0"/>
              </a:rPr>
              <a:t>Lamperti</a:t>
            </a:r>
            <a:r>
              <a:rPr lang="en-GB" altLang="en-US" sz="1800" dirty="0">
                <a:cs typeface="Times New Roman" panose="02020603050405020304" pitchFamily="18" charset="0"/>
              </a:rPr>
              <a:t> et al(2012)</a:t>
            </a:r>
          </a:p>
          <a:p>
            <a:r>
              <a:rPr lang="en-GB" altLang="en-US" sz="1800" dirty="0">
                <a:cs typeface="Times New Roman" panose="02020603050405020304" pitchFamily="18" charset="0"/>
              </a:rPr>
              <a:t>Cochrane Report – CVC’s (2015)</a:t>
            </a:r>
          </a:p>
          <a:p>
            <a:r>
              <a:rPr lang="en-GB" altLang="en-US" sz="1800" dirty="0">
                <a:cs typeface="Times New Roman" panose="02020603050405020304" pitchFamily="18" charset="0"/>
              </a:rPr>
              <a:t>etc. etc. etc….</a:t>
            </a:r>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GB" altLang="en-US" sz="2130" dirty="0">
                <a:cs typeface="Times New Roman" panose="02020603050405020304" pitchFamily="18" charset="0"/>
              </a:rPr>
              <a:t>Literature to Support</a:t>
            </a:r>
            <a:endParaRPr lang="en-US" altLang="en-US" sz="2130" dirty="0">
              <a:cs typeface="Times New Roman" panose="02020603050405020304" pitchFamily="18" charset="0"/>
            </a:endParaRPr>
          </a:p>
          <a:p>
            <a:endParaRPr lang="en-US" dirty="0"/>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2">
            <a:hlinkClick r:id="" action="ppaction://media"/>
            <a:extLst>
              <a:ext uri="{FF2B5EF4-FFF2-40B4-BE49-F238E27FC236}">
                <a16:creationId xmlns:a16="http://schemas.microsoft.com/office/drawing/2014/main" id="{35000628-08B9-F648-9DD0-17142FE51C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19670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64DBC1-87C9-7145-A737-164621C99408}"/>
              </a:ext>
            </a:extLst>
          </p:cNvPr>
          <p:cNvSpPr>
            <a:spLocks noGrp="1"/>
          </p:cNvSpPr>
          <p:nvPr>
            <p:ph idx="1"/>
          </p:nvPr>
        </p:nvSpPr>
        <p:spPr/>
        <p:txBody>
          <a:bodyPr/>
          <a:lstStyle/>
          <a:p>
            <a:pPr marL="0" indent="0">
              <a:buNone/>
            </a:pPr>
            <a:endParaRPr lang="en-US" altLang="en-US" sz="1800" dirty="0">
              <a:solidFill>
                <a:srgbClr val="000000"/>
              </a:solidFill>
              <a:cs typeface="Times New Roman" panose="02020603050405020304" pitchFamily="18" charset="0"/>
            </a:endParaRPr>
          </a:p>
          <a:p>
            <a:pPr marL="0" indent="0">
              <a:buNone/>
            </a:pPr>
            <a:endParaRPr lang="en-US" altLang="en-US" sz="1800" dirty="0">
              <a:solidFill>
                <a:srgbClr val="000000"/>
              </a:solidFill>
              <a:cs typeface="Times New Roman" panose="02020603050405020304" pitchFamily="18" charset="0"/>
            </a:endParaRPr>
          </a:p>
          <a:p>
            <a:pPr marL="0" indent="0" algn="ctr">
              <a:buNone/>
            </a:pPr>
            <a:r>
              <a:rPr lang="en-US" altLang="en-US" sz="1800" dirty="0">
                <a:solidFill>
                  <a:srgbClr val="000000"/>
                </a:solidFill>
                <a:cs typeface="Times New Roman" panose="02020603050405020304" pitchFamily="18" charset="0"/>
              </a:rPr>
              <a:t>“the use of real-time two-dimensional ultrasound for the placement of central venous catheters substantially decreased mechanical complications and reduced the number of attempts at required cannulation and failed attempts at cannulation compared with the standard landmark placement.” </a:t>
            </a:r>
            <a:endParaRPr lang="en-US" altLang="en-US" sz="1800" dirty="0">
              <a:cs typeface="Times New Roman" panose="02020603050405020304" pitchFamily="18" charset="0"/>
            </a:endParaRPr>
          </a:p>
          <a:p>
            <a:endParaRPr lang="en-US" dirty="0"/>
          </a:p>
        </p:txBody>
      </p:sp>
      <p:sp>
        <p:nvSpPr>
          <p:cNvPr id="3" name="Text Placeholder 2">
            <a:extLst>
              <a:ext uri="{FF2B5EF4-FFF2-40B4-BE49-F238E27FC236}">
                <a16:creationId xmlns:a16="http://schemas.microsoft.com/office/drawing/2014/main" id="{13717276-DFEE-3842-B30C-9A7DFED7153B}"/>
              </a:ext>
            </a:extLst>
          </p:cNvPr>
          <p:cNvSpPr>
            <a:spLocks noGrp="1"/>
          </p:cNvSpPr>
          <p:nvPr>
            <p:ph type="body" sz="quarter" idx="14"/>
          </p:nvPr>
        </p:nvSpPr>
        <p:spPr/>
        <p:txBody>
          <a:bodyPr/>
          <a:lstStyle/>
          <a:p>
            <a:r>
              <a:rPr lang="en-US" dirty="0"/>
              <a:t>Literature Support</a:t>
            </a:r>
          </a:p>
        </p:txBody>
      </p:sp>
      <p:sp>
        <p:nvSpPr>
          <p:cNvPr id="4" name="Title 3">
            <a:extLst>
              <a:ext uri="{FF2B5EF4-FFF2-40B4-BE49-F238E27FC236}">
                <a16:creationId xmlns:a16="http://schemas.microsoft.com/office/drawing/2014/main" id="{25618C66-DF43-194D-8AE3-D0B1F9CDA3A7}"/>
              </a:ext>
            </a:extLst>
          </p:cNvPr>
          <p:cNvSpPr>
            <a:spLocks noGrp="1"/>
          </p:cNvSpPr>
          <p:nvPr>
            <p:ph type="title"/>
          </p:nvPr>
        </p:nvSpPr>
        <p:spPr/>
        <p:txBody>
          <a:bodyPr/>
          <a:lstStyle/>
          <a:p>
            <a:r>
              <a:rPr lang="en-GB" altLang="en-US" b="0" dirty="0"/>
              <a:t>Ultrasound Guidance for Venous Access</a:t>
            </a:r>
            <a:endParaRPr lang="en-US" dirty="0"/>
          </a:p>
        </p:txBody>
      </p:sp>
      <p:pic>
        <p:nvPicPr>
          <p:cNvPr id="5" name="Audio 1">
            <a:hlinkClick r:id="" action="ppaction://media"/>
            <a:extLst>
              <a:ext uri="{FF2B5EF4-FFF2-40B4-BE49-F238E27FC236}">
                <a16:creationId xmlns:a16="http://schemas.microsoft.com/office/drawing/2014/main" id="{6AFF8243-092F-E544-A6E8-72D391C993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584" y="5589240"/>
            <a:ext cx="609600" cy="609600"/>
          </a:xfrm>
          <a:prstGeom prst="rect">
            <a:avLst/>
          </a:prstGeom>
        </p:spPr>
      </p:pic>
    </p:spTree>
    <p:extLst>
      <p:ext uri="{BB962C8B-B14F-4D97-AF65-F5344CB8AC3E}">
        <p14:creationId xmlns:p14="http://schemas.microsoft.com/office/powerpoint/2010/main" val="217351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Vygon">
  <a:themeElements>
    <a:clrScheme name="Vygon Coporate">
      <a:dk1>
        <a:sysClr val="windowText" lastClr="000000"/>
      </a:dk1>
      <a:lt1>
        <a:sysClr val="window" lastClr="FFFFFF"/>
      </a:lt1>
      <a:dk2>
        <a:srgbClr val="009E59"/>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ygon" id="{FE3F375C-C5F5-514B-9938-FB925EEECA66}" vid="{E3D34548-BB55-7943-A5F0-6D1E40ABE1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Vygon</Template>
  <TotalTime>2831</TotalTime>
  <Words>1649</Words>
  <Application>Microsoft Macintosh PowerPoint</Application>
  <PresentationFormat>Widescreen</PresentationFormat>
  <Paragraphs>373</Paragraphs>
  <Slides>49</Slides>
  <Notes>0</Notes>
  <HiddenSlides>0</HiddenSlides>
  <MMClips>50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Franklin Gothic Book</vt:lpstr>
      <vt:lpstr>Franklin Gothic Medium</vt:lpstr>
      <vt:lpstr>Times</vt:lpstr>
      <vt:lpstr>Times New Roman</vt:lpstr>
      <vt:lpstr>Wingdings 2</vt:lpstr>
      <vt:lpstr>Vygon</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lpstr>Ultrasound Guidance for Venous Access</vt:lpstr>
    </vt:vector>
  </TitlesOfParts>
  <Company>University of the West of Scotland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Ultrasound Physics</dc:title>
  <dc:creator>Linda Kelly</dc:creator>
  <cp:lastModifiedBy>LYONS Daniel</cp:lastModifiedBy>
  <cp:revision>91</cp:revision>
  <dcterms:created xsi:type="dcterms:W3CDTF">2013-11-06T10:49:02Z</dcterms:created>
  <dcterms:modified xsi:type="dcterms:W3CDTF">2020-05-04T16:03:14Z</dcterms:modified>
</cp:coreProperties>
</file>