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57" r:id="rId1"/>
  </p:sldMasterIdLst>
  <p:notesMasterIdLst>
    <p:notesMasterId r:id="rId42"/>
  </p:notesMasterIdLst>
  <p:handoutMasterIdLst>
    <p:handoutMasterId r:id="rId43"/>
  </p:handoutMasterIdLst>
  <p:sldIdLst>
    <p:sldId id="498" r:id="rId2"/>
    <p:sldId id="260" r:id="rId3"/>
    <p:sldId id="519" r:id="rId4"/>
    <p:sldId id="520" r:id="rId5"/>
    <p:sldId id="521" r:id="rId6"/>
    <p:sldId id="522" r:id="rId7"/>
    <p:sldId id="523" r:id="rId8"/>
    <p:sldId id="524" r:id="rId9"/>
    <p:sldId id="525" r:id="rId10"/>
    <p:sldId id="526" r:id="rId11"/>
    <p:sldId id="527" r:id="rId12"/>
    <p:sldId id="528" r:id="rId13"/>
    <p:sldId id="529" r:id="rId14"/>
    <p:sldId id="530" r:id="rId15"/>
    <p:sldId id="531" r:id="rId16"/>
    <p:sldId id="532" r:id="rId17"/>
    <p:sldId id="533" r:id="rId18"/>
    <p:sldId id="534" r:id="rId19"/>
    <p:sldId id="535" r:id="rId20"/>
    <p:sldId id="536" r:id="rId21"/>
    <p:sldId id="537" r:id="rId22"/>
    <p:sldId id="538" r:id="rId23"/>
    <p:sldId id="539" r:id="rId24"/>
    <p:sldId id="540" r:id="rId25"/>
    <p:sldId id="541" r:id="rId26"/>
    <p:sldId id="542" r:id="rId27"/>
    <p:sldId id="543" r:id="rId28"/>
    <p:sldId id="544" r:id="rId29"/>
    <p:sldId id="545" r:id="rId30"/>
    <p:sldId id="546" r:id="rId31"/>
    <p:sldId id="547" r:id="rId32"/>
    <p:sldId id="548" r:id="rId33"/>
    <p:sldId id="549" r:id="rId34"/>
    <p:sldId id="550" r:id="rId35"/>
    <p:sldId id="551" r:id="rId36"/>
    <p:sldId id="552" r:id="rId37"/>
    <p:sldId id="553" r:id="rId38"/>
    <p:sldId id="554" r:id="rId39"/>
    <p:sldId id="555" r:id="rId40"/>
    <p:sldId id="556" r:id="rId41"/>
  </p:sldIdLst>
  <p:sldSz cx="12192000" cy="6858000"/>
  <p:notesSz cx="6669088" cy="9872663"/>
  <p:custDataLst>
    <p:tags r:id="rId4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wNelyHfy00n240Zjv8NXbg==" hashData="8kJ62GC5YSk4t0Gug2iSIS8ZDRt8e89QfVIKFql46rPf8NHggSfHvhYrr/6i7xj3hQqKxP6Z7UpzInGYDekO8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14" autoAdjust="0"/>
    <p:restoredTop sz="88623" autoAdjust="0"/>
  </p:normalViewPr>
  <p:slideViewPr>
    <p:cSldViewPr>
      <p:cViewPr varScale="1">
        <p:scale>
          <a:sx n="108" d="100"/>
          <a:sy n="108" d="100"/>
        </p:scale>
        <p:origin x="200" y="624"/>
      </p:cViewPr>
      <p:guideLst>
        <p:guide orient="horz" pos="2160"/>
        <p:guide pos="3840"/>
      </p:guideLst>
    </p:cSldViewPr>
  </p:slideViewPr>
  <p:outlineViewPr>
    <p:cViewPr>
      <p:scale>
        <a:sx n="33" d="100"/>
        <a:sy n="33" d="100"/>
      </p:scale>
      <p:origin x="264" y="65064"/>
    </p:cViewPr>
  </p:outlineViewPr>
  <p:notesTextViewPr>
    <p:cViewPr>
      <p:scale>
        <a:sx n="100" d="100"/>
        <a:sy n="100" d="100"/>
      </p:scale>
      <p:origin x="0" y="0"/>
    </p:cViewPr>
  </p:notesTextViewPr>
  <p:sorterViewPr>
    <p:cViewPr>
      <p:scale>
        <a:sx n="75" d="100"/>
        <a:sy n="75" d="100"/>
      </p:scale>
      <p:origin x="0" y="-42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838" cy="494255"/>
          </a:xfrm>
          <a:prstGeom prst="rect">
            <a:avLst/>
          </a:prstGeom>
        </p:spPr>
        <p:txBody>
          <a:bodyPr vert="horz" lIns="88413" tIns="44207" rIns="88413" bIns="44207" rtlCol="0"/>
          <a:lstStyle>
            <a:lvl1pPr algn="l">
              <a:defRPr sz="1200"/>
            </a:lvl1pPr>
          </a:lstStyle>
          <a:p>
            <a:endParaRPr lang="en-GB"/>
          </a:p>
        </p:txBody>
      </p:sp>
      <p:sp>
        <p:nvSpPr>
          <p:cNvPr id="3" name="Date Placeholder 2"/>
          <p:cNvSpPr>
            <a:spLocks noGrp="1"/>
          </p:cNvSpPr>
          <p:nvPr>
            <p:ph type="dt" sz="quarter" idx="1"/>
          </p:nvPr>
        </p:nvSpPr>
        <p:spPr>
          <a:xfrm>
            <a:off x="3777743" y="0"/>
            <a:ext cx="2889838" cy="494255"/>
          </a:xfrm>
          <a:prstGeom prst="rect">
            <a:avLst/>
          </a:prstGeom>
        </p:spPr>
        <p:txBody>
          <a:bodyPr vert="horz" lIns="88413" tIns="44207" rIns="88413" bIns="44207" rtlCol="0"/>
          <a:lstStyle>
            <a:lvl1pPr algn="r">
              <a:defRPr sz="1200"/>
            </a:lvl1pPr>
          </a:lstStyle>
          <a:p>
            <a:fld id="{0DE0B5DD-E308-4808-9DED-FCE2F1402BCE}" type="datetimeFigureOut">
              <a:rPr lang="en-GB" smtClean="0"/>
              <a:pPr/>
              <a:t>04/05/2020</a:t>
            </a:fld>
            <a:endParaRPr lang="en-GB"/>
          </a:p>
        </p:txBody>
      </p:sp>
      <p:sp>
        <p:nvSpPr>
          <p:cNvPr id="4" name="Footer Placeholder 3"/>
          <p:cNvSpPr>
            <a:spLocks noGrp="1"/>
          </p:cNvSpPr>
          <p:nvPr>
            <p:ph type="ftr" sz="quarter" idx="2"/>
          </p:nvPr>
        </p:nvSpPr>
        <p:spPr>
          <a:xfrm>
            <a:off x="0" y="9376855"/>
            <a:ext cx="2889838" cy="494255"/>
          </a:xfrm>
          <a:prstGeom prst="rect">
            <a:avLst/>
          </a:prstGeom>
        </p:spPr>
        <p:txBody>
          <a:bodyPr vert="horz" lIns="88413" tIns="44207" rIns="88413" bIns="44207" rtlCol="0" anchor="b"/>
          <a:lstStyle>
            <a:lvl1pPr algn="l">
              <a:defRPr sz="1200"/>
            </a:lvl1pPr>
          </a:lstStyle>
          <a:p>
            <a:endParaRPr lang="en-GB"/>
          </a:p>
        </p:txBody>
      </p:sp>
      <p:sp>
        <p:nvSpPr>
          <p:cNvPr id="5" name="Slide Number Placeholder 4"/>
          <p:cNvSpPr>
            <a:spLocks noGrp="1"/>
          </p:cNvSpPr>
          <p:nvPr>
            <p:ph type="sldNum" sz="quarter" idx="3"/>
          </p:nvPr>
        </p:nvSpPr>
        <p:spPr>
          <a:xfrm>
            <a:off x="3777743" y="9376855"/>
            <a:ext cx="2889838" cy="494255"/>
          </a:xfrm>
          <a:prstGeom prst="rect">
            <a:avLst/>
          </a:prstGeom>
        </p:spPr>
        <p:txBody>
          <a:bodyPr vert="horz" lIns="88413" tIns="44207" rIns="88413" bIns="44207" rtlCol="0" anchor="b"/>
          <a:lstStyle>
            <a:lvl1pPr algn="r">
              <a:defRPr sz="1200"/>
            </a:lvl1pPr>
          </a:lstStyle>
          <a:p>
            <a:fld id="{FAA7688C-8C5E-4AFC-B375-D8A3CA020A60}" type="slidenum">
              <a:rPr lang="en-GB" smtClean="0"/>
              <a:pPr/>
              <a:t>‹#›</a:t>
            </a:fld>
            <a:endParaRPr lang="en-GB"/>
          </a:p>
        </p:txBody>
      </p:sp>
    </p:spTree>
    <p:extLst>
      <p:ext uri="{BB962C8B-B14F-4D97-AF65-F5344CB8AC3E}">
        <p14:creationId xmlns:p14="http://schemas.microsoft.com/office/powerpoint/2010/main" val="3122418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bwMode="auto">
          <a:xfrm>
            <a:off x="0" y="0"/>
            <a:ext cx="2889938" cy="493633"/>
          </a:xfrm>
          <a:prstGeom prst="rect">
            <a:avLst/>
          </a:prstGeom>
          <a:noFill/>
          <a:ln w="9525">
            <a:noFill/>
            <a:miter lim="800000"/>
            <a:headEnd/>
            <a:tailEnd/>
          </a:ln>
          <a:effectLst/>
        </p:spPr>
        <p:txBody>
          <a:bodyPr vert="horz" wrap="square" lIns="91031" tIns="45515" rIns="91031" bIns="45515" numCol="1" anchor="t" anchorCtr="0" compatLnSpc="1">
            <a:prstTxWarp prst="textNoShape">
              <a:avLst/>
            </a:prstTxWarp>
          </a:bodyPr>
          <a:lstStyle>
            <a:lvl1pPr>
              <a:defRPr sz="1200">
                <a:latin typeface="Arial" charset="0"/>
                <a:cs typeface="+mn-cs"/>
              </a:defRPr>
            </a:lvl1pPr>
          </a:lstStyle>
          <a:p>
            <a:pPr>
              <a:defRPr/>
            </a:pPr>
            <a:endParaRPr lang="en-GB"/>
          </a:p>
        </p:txBody>
      </p:sp>
      <p:sp>
        <p:nvSpPr>
          <p:cNvPr id="76803" name="Rectangle 3"/>
          <p:cNvSpPr>
            <a:spLocks noGrp="1" noChangeArrowheads="1"/>
          </p:cNvSpPr>
          <p:nvPr>
            <p:ph type="dt" idx="1"/>
          </p:nvPr>
        </p:nvSpPr>
        <p:spPr bwMode="auto">
          <a:xfrm>
            <a:off x="3777607" y="0"/>
            <a:ext cx="2889938" cy="493633"/>
          </a:xfrm>
          <a:prstGeom prst="rect">
            <a:avLst/>
          </a:prstGeom>
          <a:noFill/>
          <a:ln w="9525">
            <a:noFill/>
            <a:miter lim="800000"/>
            <a:headEnd/>
            <a:tailEnd/>
          </a:ln>
          <a:effectLst/>
        </p:spPr>
        <p:txBody>
          <a:bodyPr vert="horz" wrap="square" lIns="91031" tIns="45515" rIns="91031" bIns="45515" numCol="1" anchor="t" anchorCtr="0" compatLnSpc="1">
            <a:prstTxWarp prst="textNoShape">
              <a:avLst/>
            </a:prstTxWarp>
          </a:bodyPr>
          <a:lstStyle>
            <a:lvl1pPr algn="r">
              <a:defRPr sz="1200">
                <a:latin typeface="Arial" charset="0"/>
                <a:cs typeface="+mn-cs"/>
              </a:defRPr>
            </a:lvl1pPr>
          </a:lstStyle>
          <a:p>
            <a:pPr>
              <a:defRPr/>
            </a:pPr>
            <a:endParaRPr lang="en-GB"/>
          </a:p>
        </p:txBody>
      </p:sp>
      <p:sp>
        <p:nvSpPr>
          <p:cNvPr id="75780" name="Rectangle 4"/>
          <p:cNvSpPr>
            <a:spLocks noGrp="1" noRot="1" noChangeAspect="1" noChangeArrowheads="1" noTextEdit="1"/>
          </p:cNvSpPr>
          <p:nvPr>
            <p:ph type="sldImg" idx="2"/>
          </p:nvPr>
        </p:nvSpPr>
        <p:spPr bwMode="auto">
          <a:xfrm>
            <a:off x="42863" y="739775"/>
            <a:ext cx="6583362" cy="37036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5" name="Rectangle 5"/>
          <p:cNvSpPr>
            <a:spLocks noGrp="1" noChangeArrowheads="1"/>
          </p:cNvSpPr>
          <p:nvPr>
            <p:ph type="body" sz="quarter" idx="3"/>
          </p:nvPr>
        </p:nvSpPr>
        <p:spPr bwMode="auto">
          <a:xfrm>
            <a:off x="666910" y="4689515"/>
            <a:ext cx="5335270" cy="4442698"/>
          </a:xfrm>
          <a:prstGeom prst="rect">
            <a:avLst/>
          </a:prstGeom>
          <a:noFill/>
          <a:ln w="9525">
            <a:noFill/>
            <a:miter lim="800000"/>
            <a:headEnd/>
            <a:tailEnd/>
          </a:ln>
          <a:effectLst/>
        </p:spPr>
        <p:txBody>
          <a:bodyPr vert="horz" wrap="square" lIns="91031" tIns="45515" rIns="91031" bIns="45515"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6806" name="Rectangle 6"/>
          <p:cNvSpPr>
            <a:spLocks noGrp="1" noChangeArrowheads="1"/>
          </p:cNvSpPr>
          <p:nvPr>
            <p:ph type="ftr" sz="quarter" idx="4"/>
          </p:nvPr>
        </p:nvSpPr>
        <p:spPr bwMode="auto">
          <a:xfrm>
            <a:off x="0" y="9377317"/>
            <a:ext cx="2889938" cy="493633"/>
          </a:xfrm>
          <a:prstGeom prst="rect">
            <a:avLst/>
          </a:prstGeom>
          <a:noFill/>
          <a:ln w="9525">
            <a:noFill/>
            <a:miter lim="800000"/>
            <a:headEnd/>
            <a:tailEnd/>
          </a:ln>
          <a:effectLst/>
        </p:spPr>
        <p:txBody>
          <a:bodyPr vert="horz" wrap="square" lIns="91031" tIns="45515" rIns="91031" bIns="45515" numCol="1" anchor="b" anchorCtr="0" compatLnSpc="1">
            <a:prstTxWarp prst="textNoShape">
              <a:avLst/>
            </a:prstTxWarp>
          </a:bodyPr>
          <a:lstStyle>
            <a:lvl1pPr>
              <a:defRPr sz="1200">
                <a:latin typeface="Arial" charset="0"/>
                <a:cs typeface="+mn-cs"/>
              </a:defRPr>
            </a:lvl1pPr>
          </a:lstStyle>
          <a:p>
            <a:pPr>
              <a:defRPr/>
            </a:pPr>
            <a:endParaRPr lang="en-GB"/>
          </a:p>
        </p:txBody>
      </p:sp>
      <p:sp>
        <p:nvSpPr>
          <p:cNvPr id="76807" name="Rectangle 7"/>
          <p:cNvSpPr>
            <a:spLocks noGrp="1" noChangeArrowheads="1"/>
          </p:cNvSpPr>
          <p:nvPr>
            <p:ph type="sldNum" sz="quarter" idx="5"/>
          </p:nvPr>
        </p:nvSpPr>
        <p:spPr bwMode="auto">
          <a:xfrm>
            <a:off x="3777607" y="9377317"/>
            <a:ext cx="2889938" cy="493633"/>
          </a:xfrm>
          <a:prstGeom prst="rect">
            <a:avLst/>
          </a:prstGeom>
          <a:noFill/>
          <a:ln w="9525">
            <a:noFill/>
            <a:miter lim="800000"/>
            <a:headEnd/>
            <a:tailEnd/>
          </a:ln>
          <a:effectLst/>
        </p:spPr>
        <p:txBody>
          <a:bodyPr vert="horz" wrap="square" lIns="91031" tIns="45515" rIns="91031" bIns="45515" numCol="1" anchor="b" anchorCtr="0" compatLnSpc="1">
            <a:prstTxWarp prst="textNoShape">
              <a:avLst/>
            </a:prstTxWarp>
          </a:bodyPr>
          <a:lstStyle>
            <a:lvl1pPr algn="r">
              <a:defRPr sz="1200">
                <a:latin typeface="Arial" charset="0"/>
                <a:cs typeface="+mn-cs"/>
              </a:defRPr>
            </a:lvl1pPr>
          </a:lstStyle>
          <a:p>
            <a:pPr>
              <a:defRPr/>
            </a:pPr>
            <a:fld id="{0D163315-EB58-4F76-A8F7-EE70F435317F}" type="slidenum">
              <a:rPr lang="en-GB"/>
              <a:pPr>
                <a:defRPr/>
              </a:pPr>
              <a:t>‹#›</a:t>
            </a:fld>
            <a:endParaRPr lang="en-GB"/>
          </a:p>
        </p:txBody>
      </p:sp>
    </p:spTree>
    <p:extLst>
      <p:ext uri="{BB962C8B-B14F-4D97-AF65-F5344CB8AC3E}">
        <p14:creationId xmlns:p14="http://schemas.microsoft.com/office/powerpoint/2010/main" val="6327011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hyperlink" Target="http://www.instagram.com/vygonuk" TargetMode="External"/><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hyperlink" Target="http://www.twitter.com/vygonuk" TargetMode="External"/><Relationship Id="rId1" Type="http://schemas.openxmlformats.org/officeDocument/2006/relationships/slideMaster" Target="../slideMasters/slideMaster1.xml"/><Relationship Id="rId6" Type="http://schemas.openxmlformats.org/officeDocument/2006/relationships/hyperlink" Target="http://www.youtube.com/vygonuk" TargetMode="External"/><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hyperlink" Target="http://www.vygon.co.uk" TargetMode="External"/><Relationship Id="rId4" Type="http://schemas.openxmlformats.org/officeDocument/2006/relationships/hyperlink" Target="http://www.linkedin.com/company/vygonuk" TargetMode="External"/><Relationship Id="rId9"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8" Type="http://schemas.openxmlformats.org/officeDocument/2006/relationships/hyperlink" Target="http://www.instagram.com/vygonuk" TargetMode="External"/><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hyperlink" Target="http://www.twitter.com/vygonuk" TargetMode="External"/><Relationship Id="rId1" Type="http://schemas.openxmlformats.org/officeDocument/2006/relationships/slideMaster" Target="../slideMasters/slideMaster1.xml"/><Relationship Id="rId6" Type="http://schemas.openxmlformats.org/officeDocument/2006/relationships/hyperlink" Target="http://www.youtube.com/vygonuk" TargetMode="External"/><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hyperlink" Target="http://www.vygon.co.uk" TargetMode="External"/><Relationship Id="rId4" Type="http://schemas.openxmlformats.org/officeDocument/2006/relationships/hyperlink" Target="http://www.linkedin.com/company/vygonuk" TargetMode="External"/><Relationship Id="rId9"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One Lin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60213" y="3544776"/>
            <a:ext cx="4322187" cy="552021"/>
          </a:xfrm>
          <a:prstGeom prst="rect">
            <a:avLst/>
          </a:prstGeom>
        </p:spPr>
        <p:txBody>
          <a:bodyPr>
            <a:noAutofit/>
          </a:bodyPr>
          <a:lstStyle>
            <a:lvl1pPr algn="ctr">
              <a:defRPr sz="3733" b="1">
                <a:solidFill>
                  <a:schemeClr val="tx1">
                    <a:lumMod val="75000"/>
                    <a:lumOff val="25000"/>
                  </a:schemeClr>
                </a:solidFill>
              </a:defRPr>
            </a:lvl1pPr>
          </a:lstStyle>
          <a:p>
            <a:r>
              <a:rPr lang="en-US" dirty="0"/>
              <a:t>Insert one line title</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4440" y="2758758"/>
            <a:ext cx="1910072" cy="708173"/>
          </a:xfrm>
          <a:prstGeom prst="rect">
            <a:avLst/>
          </a:prstGeom>
        </p:spPr>
      </p:pic>
      <p:sp>
        <p:nvSpPr>
          <p:cNvPr id="12" name="Picture Placeholder 11"/>
          <p:cNvSpPr>
            <a:spLocks noGrp="1"/>
          </p:cNvSpPr>
          <p:nvPr>
            <p:ph type="pic" sz="quarter" idx="10" hasCustomPrompt="1"/>
          </p:nvPr>
        </p:nvSpPr>
        <p:spPr>
          <a:xfrm>
            <a:off x="1748368" y="1245583"/>
            <a:ext cx="4292600" cy="4287384"/>
          </a:xfrm>
          <a:prstGeom prst="ellipse">
            <a:avLst/>
          </a:prstGeom>
          <a:solidFill>
            <a:schemeClr val="bg1"/>
          </a:solidFill>
        </p:spPr>
        <p:txBody>
          <a:bodyPr anchor="ctr">
            <a:normAutofit/>
          </a:bodyPr>
          <a:lstStyle>
            <a:lvl1pPr marL="0" indent="0" algn="ctr">
              <a:buNone/>
              <a:defRPr sz="2133"/>
            </a:lvl1pPr>
          </a:lstStyle>
          <a:p>
            <a:r>
              <a:rPr lang="en-US" dirty="0"/>
              <a:t>Insert photo from file</a:t>
            </a:r>
          </a:p>
        </p:txBody>
      </p:sp>
      <p:pic>
        <p:nvPicPr>
          <p:cNvPr id="5" name="Picture 3">
            <a:extLst>
              <a:ext uri="{FF2B5EF4-FFF2-40B4-BE49-F238E27FC236}">
                <a16:creationId xmlns:a16="http://schemas.microsoft.com/office/drawing/2014/main" id="{CF91CC78-C85D-DF4E-9871-5469001C7D4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464552" y="2759076"/>
            <a:ext cx="190923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7811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Two Line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60213" y="3265088"/>
            <a:ext cx="4322187" cy="1123200"/>
          </a:xfrm>
          <a:prstGeom prst="rect">
            <a:avLst/>
          </a:prstGeom>
        </p:spPr>
        <p:txBody>
          <a:bodyPr>
            <a:noAutofit/>
          </a:bodyPr>
          <a:lstStyle>
            <a:lvl1pPr algn="ctr">
              <a:defRPr sz="3733" b="1">
                <a:solidFill>
                  <a:schemeClr val="tx1">
                    <a:lumMod val="75000"/>
                    <a:lumOff val="25000"/>
                  </a:schemeClr>
                </a:solidFill>
              </a:defRPr>
            </a:lvl1pPr>
          </a:lstStyle>
          <a:p>
            <a:r>
              <a:rPr lang="en-US" dirty="0"/>
              <a:t>Insert two line title</a:t>
            </a:r>
            <a:br>
              <a:rPr lang="en-US" dirty="0"/>
            </a:br>
            <a:r>
              <a:rPr lang="en-US" dirty="0"/>
              <a:t>Insert two line title</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4440" y="2479071"/>
            <a:ext cx="1910072" cy="708173"/>
          </a:xfrm>
          <a:prstGeom prst="rect">
            <a:avLst/>
          </a:prstGeom>
        </p:spPr>
      </p:pic>
      <p:sp>
        <p:nvSpPr>
          <p:cNvPr id="12" name="Picture Placeholder 11"/>
          <p:cNvSpPr>
            <a:spLocks noGrp="1"/>
          </p:cNvSpPr>
          <p:nvPr>
            <p:ph type="pic" sz="quarter" idx="10" hasCustomPrompt="1"/>
          </p:nvPr>
        </p:nvSpPr>
        <p:spPr>
          <a:xfrm>
            <a:off x="1748368" y="1245583"/>
            <a:ext cx="4292600" cy="4287384"/>
          </a:xfrm>
          <a:prstGeom prst="ellipse">
            <a:avLst/>
          </a:prstGeom>
          <a:solidFill>
            <a:schemeClr val="bg1"/>
          </a:solidFill>
        </p:spPr>
        <p:txBody>
          <a:bodyPr anchor="ctr">
            <a:normAutofit/>
          </a:bodyPr>
          <a:lstStyle>
            <a:lvl1pPr marL="0" indent="0" algn="ctr">
              <a:buNone/>
              <a:defRPr sz="2133"/>
            </a:lvl1pPr>
          </a:lstStyle>
          <a:p>
            <a:r>
              <a:rPr lang="en-US" dirty="0"/>
              <a:t>Insert photo from file</a:t>
            </a:r>
          </a:p>
        </p:txBody>
      </p:sp>
    </p:spTree>
    <p:extLst>
      <p:ext uri="{BB962C8B-B14F-4D97-AF65-F5344CB8AC3E}">
        <p14:creationId xmlns:p14="http://schemas.microsoft.com/office/powerpoint/2010/main" val="1764974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Title Slide One Lin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57795" y="3544776"/>
            <a:ext cx="5824605" cy="552021"/>
          </a:xfrm>
          <a:prstGeom prst="rect">
            <a:avLst/>
          </a:prstGeom>
        </p:spPr>
        <p:txBody>
          <a:bodyPr>
            <a:noAutofit/>
          </a:bodyPr>
          <a:lstStyle>
            <a:lvl1pPr algn="ctr">
              <a:defRPr sz="3733" b="1">
                <a:solidFill>
                  <a:schemeClr val="bg1"/>
                </a:solidFill>
              </a:defRPr>
            </a:lvl1pPr>
          </a:lstStyle>
          <a:p>
            <a:r>
              <a:rPr lang="en-US" dirty="0"/>
              <a:t>Insert one line title</a:t>
            </a:r>
          </a:p>
        </p:txBody>
      </p:sp>
      <p:pic>
        <p:nvPicPr>
          <p:cNvPr id="10" name="Picture 9" descr="Vygon Logo (white, red triangl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5060" y="2758758"/>
            <a:ext cx="1910075" cy="708173"/>
          </a:xfrm>
          <a:prstGeom prst="rect">
            <a:avLst/>
          </a:prstGeom>
        </p:spPr>
      </p:pic>
    </p:spTree>
    <p:extLst>
      <p:ext uri="{BB962C8B-B14F-4D97-AF65-F5344CB8AC3E}">
        <p14:creationId xmlns:p14="http://schemas.microsoft.com/office/powerpoint/2010/main" val="1561648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Title Slide Two Line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57795" y="3369616"/>
            <a:ext cx="5824605" cy="1121352"/>
          </a:xfrm>
          <a:prstGeom prst="rect">
            <a:avLst/>
          </a:prstGeom>
        </p:spPr>
        <p:txBody>
          <a:bodyPr>
            <a:noAutofit/>
          </a:bodyPr>
          <a:lstStyle>
            <a:lvl1pPr algn="ctr">
              <a:defRPr sz="3733" b="1">
                <a:solidFill>
                  <a:schemeClr val="bg1"/>
                </a:solidFill>
              </a:defRPr>
            </a:lvl1pPr>
          </a:lstStyle>
          <a:p>
            <a:r>
              <a:rPr lang="en-US" dirty="0"/>
              <a:t>Insert two line title</a:t>
            </a:r>
            <a:br>
              <a:rPr lang="en-US" dirty="0"/>
            </a:br>
            <a:r>
              <a:rPr lang="en-US" dirty="0"/>
              <a:t>Insert two line title</a:t>
            </a:r>
          </a:p>
        </p:txBody>
      </p:sp>
      <p:pic>
        <p:nvPicPr>
          <p:cNvPr id="10" name="Picture 9" descr="Vygon Logo (white, red triangl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5060" y="2583598"/>
            <a:ext cx="1910075" cy="708173"/>
          </a:xfrm>
          <a:prstGeom prst="rect">
            <a:avLst/>
          </a:prstGeom>
        </p:spPr>
      </p:pic>
    </p:spTree>
    <p:extLst>
      <p:ext uri="{BB962C8B-B14F-4D97-AF65-F5344CB8AC3E}">
        <p14:creationId xmlns:p14="http://schemas.microsoft.com/office/powerpoint/2010/main" val="1224900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One Column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435559"/>
          </a:xfrm>
          <a:prstGeom prst="rect">
            <a:avLst/>
          </a:prstGeom>
        </p:spPr>
        <p:txBody>
          <a:bodyPr l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3" name="Text Placeholder 22"/>
          <p:cNvSpPr>
            <a:spLocks noGrp="1"/>
          </p:cNvSpPr>
          <p:nvPr>
            <p:ph type="body" sz="quarter" idx="14" hasCustomPrompt="1"/>
          </p:nvPr>
        </p:nvSpPr>
        <p:spPr>
          <a:xfrm>
            <a:off x="609600" y="876902"/>
            <a:ext cx="10972800" cy="430823"/>
          </a:xfrm>
          <a:prstGeom prst="rect">
            <a:avLst/>
          </a:prstGeom>
        </p:spPr>
        <p:txBody>
          <a:bodyPr wrap="none" lIns="0">
            <a:noAutofit/>
          </a:bodyPr>
          <a:lstStyle>
            <a:lvl1pPr marL="0" indent="0">
              <a:buNone/>
              <a:defRPr sz="2133">
                <a:solidFill>
                  <a:srgbClr val="009E59"/>
                </a:solidFill>
              </a:defRPr>
            </a:lvl1pPr>
          </a:lstStyle>
          <a:p>
            <a:r>
              <a:rPr lang="en-US" sz="2133" b="0" dirty="0">
                <a:solidFill>
                  <a:srgbClr val="009E59"/>
                </a:solidFill>
              </a:rPr>
              <a:t>Insert slide subheading</a:t>
            </a:r>
          </a:p>
        </p:txBody>
      </p:sp>
      <p:sp>
        <p:nvSpPr>
          <p:cNvPr id="7" name="Title 6"/>
          <p:cNvSpPr>
            <a:spLocks noGrp="1"/>
          </p:cNvSpPr>
          <p:nvPr>
            <p:ph type="title"/>
          </p:nvPr>
        </p:nvSpPr>
        <p:spPr>
          <a:xfrm>
            <a:off x="609600" y="275167"/>
            <a:ext cx="10972800" cy="601735"/>
          </a:xfrm>
          <a:prstGeom prst="rect">
            <a:avLst/>
          </a:prstGeom>
        </p:spPr>
        <p:txBody>
          <a:bodyPr vert="horz" lIns="0"/>
          <a:lstStyle/>
          <a:p>
            <a:r>
              <a:rPr lang="en-GB"/>
              <a:t>Click to edit Master title style</a:t>
            </a:r>
            <a:endParaRPr lang="en-US" dirty="0"/>
          </a:p>
        </p:txBody>
      </p:sp>
      <p:pic>
        <p:nvPicPr>
          <p:cNvPr id="9" name="Picture 8" descr="twitter.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7410" y="6464064"/>
            <a:ext cx="235940" cy="192000"/>
          </a:xfrm>
          <a:prstGeom prst="rect">
            <a:avLst/>
          </a:prstGeom>
        </p:spPr>
      </p:pic>
      <p:pic>
        <p:nvPicPr>
          <p:cNvPr id="17" name="Picture 16">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5635" y="6464064"/>
            <a:ext cx="192000" cy="192000"/>
          </a:xfrm>
          <a:prstGeom prst="rect">
            <a:avLst/>
          </a:prstGeom>
        </p:spPr>
      </p:pic>
      <p:pic>
        <p:nvPicPr>
          <p:cNvPr id="22" name="Picture 21">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7009" y="6464064"/>
            <a:ext cx="273195" cy="192000"/>
          </a:xfrm>
          <a:prstGeom prst="rect">
            <a:avLst/>
          </a:prstGeom>
        </p:spPr>
      </p:pic>
      <p:pic>
        <p:nvPicPr>
          <p:cNvPr id="25" name="Picture 24">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39579" y="6464064"/>
            <a:ext cx="192000" cy="192000"/>
          </a:xfrm>
          <a:prstGeom prst="rect">
            <a:avLst/>
          </a:prstGeom>
        </p:spPr>
      </p:pic>
      <p:sp>
        <p:nvSpPr>
          <p:cNvPr id="10" name="TextBox 9">
            <a:hlinkClick r:id="rId2"/>
          </p:cNvPr>
          <p:cNvSpPr txBox="1"/>
          <p:nvPr/>
        </p:nvSpPr>
        <p:spPr>
          <a:xfrm>
            <a:off x="2173350" y="6390023"/>
            <a:ext cx="1021717" cy="297454"/>
          </a:xfrm>
          <a:prstGeom prst="rect">
            <a:avLst/>
          </a:prstGeom>
          <a:noFill/>
        </p:spPr>
        <p:txBody>
          <a:bodyPr wrap="square" lIns="48000" rtlCol="0" anchor="ctr">
            <a:spAutoFit/>
          </a:bodyPr>
          <a:lstStyle/>
          <a:p>
            <a:r>
              <a:rPr lang="en-US" sz="1333" dirty="0">
                <a:solidFill>
                  <a:schemeClr val="tx1">
                    <a:lumMod val="75000"/>
                    <a:lumOff val="25000"/>
                  </a:schemeClr>
                </a:solidFill>
              </a:rPr>
              <a:t>@</a:t>
            </a:r>
            <a:r>
              <a:rPr lang="en-US" sz="1333" dirty="0" err="1">
                <a:solidFill>
                  <a:schemeClr val="tx1">
                    <a:lumMod val="75000"/>
                    <a:lumOff val="25000"/>
                  </a:schemeClr>
                </a:solidFill>
              </a:rPr>
              <a:t>vygonuk</a:t>
            </a:r>
            <a:endParaRPr lang="en-US" sz="1333" dirty="0">
              <a:solidFill>
                <a:schemeClr val="tx1">
                  <a:lumMod val="75000"/>
                  <a:lumOff val="25000"/>
                </a:schemeClr>
              </a:solidFill>
            </a:endParaRPr>
          </a:p>
        </p:txBody>
      </p:sp>
      <p:sp>
        <p:nvSpPr>
          <p:cNvPr id="27" name="TextBox 26">
            <a:hlinkClick r:id="rId4"/>
          </p:cNvPr>
          <p:cNvSpPr txBox="1"/>
          <p:nvPr/>
        </p:nvSpPr>
        <p:spPr>
          <a:xfrm>
            <a:off x="3407635" y="6390023"/>
            <a:ext cx="858807" cy="297454"/>
          </a:xfrm>
          <a:prstGeom prst="rect">
            <a:avLst/>
          </a:prstGeom>
          <a:noFill/>
        </p:spPr>
        <p:txBody>
          <a:bodyPr wrap="square" lIns="48000" rtlCol="0" anchor="ctr">
            <a:spAutoFit/>
          </a:bodyPr>
          <a:lstStyle/>
          <a:p>
            <a:r>
              <a:rPr lang="en-US" sz="1333" dirty="0" err="1">
                <a:solidFill>
                  <a:schemeClr val="tx1">
                    <a:lumMod val="75000"/>
                    <a:lumOff val="25000"/>
                  </a:schemeClr>
                </a:solidFill>
              </a:rPr>
              <a:t>vygonuk</a:t>
            </a:r>
            <a:endParaRPr lang="en-US" sz="1333" dirty="0">
              <a:solidFill>
                <a:schemeClr val="tx1">
                  <a:lumMod val="75000"/>
                  <a:lumOff val="25000"/>
                </a:schemeClr>
              </a:solidFill>
            </a:endParaRPr>
          </a:p>
        </p:txBody>
      </p:sp>
      <p:sp>
        <p:nvSpPr>
          <p:cNvPr id="28" name="TextBox 27">
            <a:hlinkClick r:id="rId6"/>
          </p:cNvPr>
          <p:cNvSpPr txBox="1"/>
          <p:nvPr/>
        </p:nvSpPr>
        <p:spPr>
          <a:xfrm>
            <a:off x="4560205" y="6390023"/>
            <a:ext cx="858807" cy="297454"/>
          </a:xfrm>
          <a:prstGeom prst="rect">
            <a:avLst/>
          </a:prstGeom>
          <a:noFill/>
        </p:spPr>
        <p:txBody>
          <a:bodyPr wrap="square" lIns="48000" rtlCol="0" anchor="ctr">
            <a:spAutoFit/>
          </a:bodyPr>
          <a:lstStyle/>
          <a:p>
            <a:r>
              <a:rPr lang="en-US" sz="1333" dirty="0" err="1">
                <a:solidFill>
                  <a:schemeClr val="tx1">
                    <a:lumMod val="75000"/>
                    <a:lumOff val="25000"/>
                  </a:schemeClr>
                </a:solidFill>
              </a:rPr>
              <a:t>vygonuk</a:t>
            </a:r>
            <a:endParaRPr lang="en-US" sz="1333" dirty="0">
              <a:solidFill>
                <a:schemeClr val="tx1">
                  <a:lumMod val="75000"/>
                  <a:lumOff val="25000"/>
                </a:schemeClr>
              </a:solidFill>
            </a:endParaRPr>
          </a:p>
        </p:txBody>
      </p:sp>
      <p:sp>
        <p:nvSpPr>
          <p:cNvPr id="29" name="TextBox 28">
            <a:hlinkClick r:id="rId8"/>
          </p:cNvPr>
          <p:cNvSpPr txBox="1"/>
          <p:nvPr/>
        </p:nvSpPr>
        <p:spPr>
          <a:xfrm>
            <a:off x="5631579" y="6390023"/>
            <a:ext cx="858807" cy="297454"/>
          </a:xfrm>
          <a:prstGeom prst="rect">
            <a:avLst/>
          </a:prstGeom>
          <a:noFill/>
        </p:spPr>
        <p:txBody>
          <a:bodyPr wrap="square" lIns="48000" rtlCol="0" anchor="ctr">
            <a:spAutoFit/>
          </a:bodyPr>
          <a:lstStyle/>
          <a:p>
            <a:r>
              <a:rPr lang="en-US" sz="1333" dirty="0" err="1">
                <a:solidFill>
                  <a:schemeClr val="tx1">
                    <a:lumMod val="75000"/>
                    <a:lumOff val="25000"/>
                  </a:schemeClr>
                </a:solidFill>
              </a:rPr>
              <a:t>vygonuk</a:t>
            </a:r>
            <a:endParaRPr lang="en-US" sz="1333" dirty="0">
              <a:solidFill>
                <a:schemeClr val="tx1">
                  <a:lumMod val="75000"/>
                  <a:lumOff val="25000"/>
                </a:schemeClr>
              </a:solidFill>
            </a:endParaRPr>
          </a:p>
        </p:txBody>
      </p:sp>
      <p:pic>
        <p:nvPicPr>
          <p:cNvPr id="14" name="Picture 13">
            <a:hlinkClick r:id="rId10"/>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601" y="6464064"/>
            <a:ext cx="227343" cy="192000"/>
          </a:xfrm>
          <a:prstGeom prst="rect">
            <a:avLst/>
          </a:prstGeom>
        </p:spPr>
      </p:pic>
      <p:sp>
        <p:nvSpPr>
          <p:cNvPr id="15" name="TextBox 14">
            <a:hlinkClick r:id="rId10"/>
          </p:cNvPr>
          <p:cNvSpPr txBox="1"/>
          <p:nvPr/>
        </p:nvSpPr>
        <p:spPr>
          <a:xfrm>
            <a:off x="841241" y="6390023"/>
            <a:ext cx="1096169" cy="297454"/>
          </a:xfrm>
          <a:prstGeom prst="rect">
            <a:avLst/>
          </a:prstGeom>
          <a:noFill/>
        </p:spPr>
        <p:txBody>
          <a:bodyPr wrap="square" lIns="48000" rtlCol="0" anchor="ctr">
            <a:spAutoFit/>
          </a:bodyPr>
          <a:lstStyle/>
          <a:p>
            <a:r>
              <a:rPr lang="en-US" sz="1333" dirty="0" err="1">
                <a:solidFill>
                  <a:schemeClr val="tx1">
                    <a:lumMod val="75000"/>
                    <a:lumOff val="25000"/>
                  </a:schemeClr>
                </a:solidFill>
              </a:rPr>
              <a:t>vygon.co.uk</a:t>
            </a:r>
            <a:endParaRPr lang="en-US" sz="1333" dirty="0">
              <a:solidFill>
                <a:schemeClr val="tx1">
                  <a:lumMod val="75000"/>
                  <a:lumOff val="25000"/>
                </a:schemeClr>
              </a:solidFill>
            </a:endParaRPr>
          </a:p>
        </p:txBody>
      </p:sp>
      <p:pic>
        <p:nvPicPr>
          <p:cNvPr id="2" name="Picture 1" descr="Vygon-Logo-RGB-SL.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23941" y="6237697"/>
            <a:ext cx="958459" cy="418367"/>
          </a:xfrm>
          <a:prstGeom prst="rect">
            <a:avLst/>
          </a:prstGeom>
        </p:spPr>
      </p:pic>
    </p:spTree>
    <p:extLst>
      <p:ext uri="{BB962C8B-B14F-4D97-AF65-F5344CB8AC3E}">
        <p14:creationId xmlns:p14="http://schemas.microsoft.com/office/powerpoint/2010/main" val="2440622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Two Column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7" y="1600202"/>
            <a:ext cx="5280000" cy="4435559"/>
          </a:xfrm>
          <a:prstGeom prst="rect">
            <a:avLst/>
          </a:prstGeom>
        </p:spPr>
        <p:txBody>
          <a:bodyPr l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3" name="Text Placeholder 22"/>
          <p:cNvSpPr>
            <a:spLocks noGrp="1"/>
          </p:cNvSpPr>
          <p:nvPr>
            <p:ph type="body" sz="quarter" idx="14" hasCustomPrompt="1"/>
          </p:nvPr>
        </p:nvSpPr>
        <p:spPr>
          <a:xfrm>
            <a:off x="609600" y="876902"/>
            <a:ext cx="10972800" cy="430823"/>
          </a:xfrm>
          <a:prstGeom prst="rect">
            <a:avLst/>
          </a:prstGeom>
        </p:spPr>
        <p:txBody>
          <a:bodyPr wrap="none" lIns="0">
            <a:noAutofit/>
          </a:bodyPr>
          <a:lstStyle>
            <a:lvl1pPr marL="0" indent="0">
              <a:buNone/>
              <a:defRPr sz="2133">
                <a:solidFill>
                  <a:srgbClr val="009E59"/>
                </a:solidFill>
              </a:defRPr>
            </a:lvl1pPr>
          </a:lstStyle>
          <a:p>
            <a:r>
              <a:rPr lang="en-US" sz="2133" b="0" dirty="0">
                <a:solidFill>
                  <a:srgbClr val="009E59"/>
                </a:solidFill>
              </a:rPr>
              <a:t>Insert slide subheading</a:t>
            </a:r>
          </a:p>
        </p:txBody>
      </p:sp>
      <p:sp>
        <p:nvSpPr>
          <p:cNvPr id="7" name="Title 6"/>
          <p:cNvSpPr>
            <a:spLocks noGrp="1"/>
          </p:cNvSpPr>
          <p:nvPr>
            <p:ph type="title"/>
          </p:nvPr>
        </p:nvSpPr>
        <p:spPr>
          <a:xfrm>
            <a:off x="609600" y="275167"/>
            <a:ext cx="10972800" cy="601735"/>
          </a:xfrm>
          <a:prstGeom prst="rect">
            <a:avLst/>
          </a:prstGeom>
        </p:spPr>
        <p:txBody>
          <a:bodyPr vert="horz" lIns="0"/>
          <a:lstStyle/>
          <a:p>
            <a:r>
              <a:rPr lang="en-GB"/>
              <a:t>Click to edit Master title style</a:t>
            </a:r>
            <a:endParaRPr lang="en-US" dirty="0"/>
          </a:p>
        </p:txBody>
      </p:sp>
      <p:pic>
        <p:nvPicPr>
          <p:cNvPr id="9" name="Picture 8" descr="twitter.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7410" y="6464064"/>
            <a:ext cx="235940" cy="192000"/>
          </a:xfrm>
          <a:prstGeom prst="rect">
            <a:avLst/>
          </a:prstGeom>
        </p:spPr>
      </p:pic>
      <p:pic>
        <p:nvPicPr>
          <p:cNvPr id="17" name="Picture 16">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5635" y="6464064"/>
            <a:ext cx="192000" cy="192000"/>
          </a:xfrm>
          <a:prstGeom prst="rect">
            <a:avLst/>
          </a:prstGeom>
        </p:spPr>
      </p:pic>
      <p:pic>
        <p:nvPicPr>
          <p:cNvPr id="22" name="Picture 21">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7009" y="6464064"/>
            <a:ext cx="273195" cy="192000"/>
          </a:xfrm>
          <a:prstGeom prst="rect">
            <a:avLst/>
          </a:prstGeom>
        </p:spPr>
      </p:pic>
      <p:pic>
        <p:nvPicPr>
          <p:cNvPr id="25" name="Picture 24">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39579" y="6464064"/>
            <a:ext cx="192000" cy="192000"/>
          </a:xfrm>
          <a:prstGeom prst="rect">
            <a:avLst/>
          </a:prstGeom>
        </p:spPr>
      </p:pic>
      <p:sp>
        <p:nvSpPr>
          <p:cNvPr id="10" name="TextBox 9">
            <a:hlinkClick r:id="rId2"/>
          </p:cNvPr>
          <p:cNvSpPr txBox="1"/>
          <p:nvPr/>
        </p:nvSpPr>
        <p:spPr>
          <a:xfrm>
            <a:off x="2173350" y="6390023"/>
            <a:ext cx="1021717" cy="297454"/>
          </a:xfrm>
          <a:prstGeom prst="rect">
            <a:avLst/>
          </a:prstGeom>
          <a:noFill/>
        </p:spPr>
        <p:txBody>
          <a:bodyPr wrap="square" lIns="48000" rtlCol="0" anchor="ctr">
            <a:spAutoFit/>
          </a:bodyPr>
          <a:lstStyle/>
          <a:p>
            <a:r>
              <a:rPr lang="en-US" sz="1333" dirty="0">
                <a:solidFill>
                  <a:schemeClr val="tx1">
                    <a:lumMod val="75000"/>
                    <a:lumOff val="25000"/>
                  </a:schemeClr>
                </a:solidFill>
              </a:rPr>
              <a:t>@</a:t>
            </a:r>
            <a:r>
              <a:rPr lang="en-US" sz="1333" dirty="0" err="1">
                <a:solidFill>
                  <a:schemeClr val="tx1">
                    <a:lumMod val="75000"/>
                    <a:lumOff val="25000"/>
                  </a:schemeClr>
                </a:solidFill>
              </a:rPr>
              <a:t>vygonuk</a:t>
            </a:r>
            <a:endParaRPr lang="en-US" sz="1333" dirty="0">
              <a:solidFill>
                <a:schemeClr val="tx1">
                  <a:lumMod val="75000"/>
                  <a:lumOff val="25000"/>
                </a:schemeClr>
              </a:solidFill>
            </a:endParaRPr>
          </a:p>
        </p:txBody>
      </p:sp>
      <p:sp>
        <p:nvSpPr>
          <p:cNvPr id="27" name="TextBox 26">
            <a:hlinkClick r:id="rId4"/>
          </p:cNvPr>
          <p:cNvSpPr txBox="1"/>
          <p:nvPr/>
        </p:nvSpPr>
        <p:spPr>
          <a:xfrm>
            <a:off x="3407635" y="6390023"/>
            <a:ext cx="858807" cy="297454"/>
          </a:xfrm>
          <a:prstGeom prst="rect">
            <a:avLst/>
          </a:prstGeom>
          <a:noFill/>
        </p:spPr>
        <p:txBody>
          <a:bodyPr wrap="square" lIns="48000" rtlCol="0" anchor="ctr">
            <a:spAutoFit/>
          </a:bodyPr>
          <a:lstStyle/>
          <a:p>
            <a:r>
              <a:rPr lang="en-US" sz="1333" dirty="0" err="1">
                <a:solidFill>
                  <a:schemeClr val="tx1">
                    <a:lumMod val="75000"/>
                    <a:lumOff val="25000"/>
                  </a:schemeClr>
                </a:solidFill>
              </a:rPr>
              <a:t>vygonuk</a:t>
            </a:r>
            <a:endParaRPr lang="en-US" sz="1333" dirty="0">
              <a:solidFill>
                <a:schemeClr val="tx1">
                  <a:lumMod val="75000"/>
                  <a:lumOff val="25000"/>
                </a:schemeClr>
              </a:solidFill>
            </a:endParaRPr>
          </a:p>
        </p:txBody>
      </p:sp>
      <p:sp>
        <p:nvSpPr>
          <p:cNvPr id="28" name="TextBox 27">
            <a:hlinkClick r:id="rId6"/>
          </p:cNvPr>
          <p:cNvSpPr txBox="1"/>
          <p:nvPr/>
        </p:nvSpPr>
        <p:spPr>
          <a:xfrm>
            <a:off x="4560205" y="6390023"/>
            <a:ext cx="858807" cy="297454"/>
          </a:xfrm>
          <a:prstGeom prst="rect">
            <a:avLst/>
          </a:prstGeom>
          <a:noFill/>
        </p:spPr>
        <p:txBody>
          <a:bodyPr wrap="square" lIns="48000" rtlCol="0" anchor="ctr">
            <a:spAutoFit/>
          </a:bodyPr>
          <a:lstStyle/>
          <a:p>
            <a:r>
              <a:rPr lang="en-US" sz="1333" dirty="0" err="1">
                <a:solidFill>
                  <a:schemeClr val="tx1">
                    <a:lumMod val="75000"/>
                    <a:lumOff val="25000"/>
                  </a:schemeClr>
                </a:solidFill>
              </a:rPr>
              <a:t>vygonuk</a:t>
            </a:r>
            <a:endParaRPr lang="en-US" sz="1333" dirty="0">
              <a:solidFill>
                <a:schemeClr val="tx1">
                  <a:lumMod val="75000"/>
                  <a:lumOff val="25000"/>
                </a:schemeClr>
              </a:solidFill>
            </a:endParaRPr>
          </a:p>
        </p:txBody>
      </p:sp>
      <p:sp>
        <p:nvSpPr>
          <p:cNvPr id="29" name="TextBox 28">
            <a:hlinkClick r:id="rId8"/>
          </p:cNvPr>
          <p:cNvSpPr txBox="1"/>
          <p:nvPr/>
        </p:nvSpPr>
        <p:spPr>
          <a:xfrm>
            <a:off x="5631579" y="6390023"/>
            <a:ext cx="858807" cy="297454"/>
          </a:xfrm>
          <a:prstGeom prst="rect">
            <a:avLst/>
          </a:prstGeom>
          <a:noFill/>
        </p:spPr>
        <p:txBody>
          <a:bodyPr wrap="square" lIns="48000" rtlCol="0" anchor="ctr">
            <a:spAutoFit/>
          </a:bodyPr>
          <a:lstStyle/>
          <a:p>
            <a:r>
              <a:rPr lang="en-US" sz="1333" dirty="0" err="1">
                <a:solidFill>
                  <a:schemeClr val="tx1">
                    <a:lumMod val="75000"/>
                    <a:lumOff val="25000"/>
                  </a:schemeClr>
                </a:solidFill>
              </a:rPr>
              <a:t>vygonuk</a:t>
            </a:r>
            <a:endParaRPr lang="en-US" sz="1333" dirty="0">
              <a:solidFill>
                <a:schemeClr val="tx1">
                  <a:lumMod val="75000"/>
                  <a:lumOff val="25000"/>
                </a:schemeClr>
              </a:solidFill>
            </a:endParaRPr>
          </a:p>
        </p:txBody>
      </p:sp>
      <p:pic>
        <p:nvPicPr>
          <p:cNvPr id="14" name="Picture 13">
            <a:hlinkClick r:id="rId10"/>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601" y="6464064"/>
            <a:ext cx="227343" cy="192000"/>
          </a:xfrm>
          <a:prstGeom prst="rect">
            <a:avLst/>
          </a:prstGeom>
        </p:spPr>
      </p:pic>
      <p:sp>
        <p:nvSpPr>
          <p:cNvPr id="15" name="TextBox 14">
            <a:hlinkClick r:id="rId10"/>
          </p:cNvPr>
          <p:cNvSpPr txBox="1"/>
          <p:nvPr/>
        </p:nvSpPr>
        <p:spPr>
          <a:xfrm>
            <a:off x="841241" y="6390023"/>
            <a:ext cx="1096169" cy="297454"/>
          </a:xfrm>
          <a:prstGeom prst="rect">
            <a:avLst/>
          </a:prstGeom>
          <a:noFill/>
        </p:spPr>
        <p:txBody>
          <a:bodyPr wrap="square" lIns="48000" rtlCol="0" anchor="ctr">
            <a:spAutoFit/>
          </a:bodyPr>
          <a:lstStyle/>
          <a:p>
            <a:r>
              <a:rPr lang="en-US" sz="1333" dirty="0" err="1">
                <a:solidFill>
                  <a:schemeClr val="tx1">
                    <a:lumMod val="75000"/>
                    <a:lumOff val="25000"/>
                  </a:schemeClr>
                </a:solidFill>
              </a:rPr>
              <a:t>vygon.co.uk</a:t>
            </a:r>
            <a:endParaRPr lang="en-US" sz="1333" dirty="0">
              <a:solidFill>
                <a:schemeClr val="tx1">
                  <a:lumMod val="75000"/>
                  <a:lumOff val="25000"/>
                </a:schemeClr>
              </a:solidFill>
            </a:endParaRPr>
          </a:p>
        </p:txBody>
      </p:sp>
      <p:pic>
        <p:nvPicPr>
          <p:cNvPr id="2" name="Picture 1" descr="Vygon-Logo-RGB-SL.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23941" y="6237697"/>
            <a:ext cx="958459" cy="418367"/>
          </a:xfrm>
          <a:prstGeom prst="rect">
            <a:avLst/>
          </a:prstGeom>
        </p:spPr>
      </p:pic>
      <p:sp>
        <p:nvSpPr>
          <p:cNvPr id="19" name="Content Placeholder 2"/>
          <p:cNvSpPr>
            <a:spLocks noGrp="1"/>
          </p:cNvSpPr>
          <p:nvPr>
            <p:ph idx="15"/>
          </p:nvPr>
        </p:nvSpPr>
        <p:spPr>
          <a:xfrm>
            <a:off x="6302400" y="1600202"/>
            <a:ext cx="5280000" cy="4435559"/>
          </a:xfrm>
          <a:prstGeom prst="rect">
            <a:avLst/>
          </a:prstGeom>
        </p:spPr>
        <p:txBody>
          <a:bodyPr l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8432072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706664"/>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Lst>
  <p:txStyles>
    <p:titleStyle>
      <a:lvl1pPr algn="l" defTabSz="609585" rtl="0" eaLnBrk="1" latinLnBrk="0" hangingPunct="1">
        <a:spcBef>
          <a:spcPct val="0"/>
        </a:spcBef>
        <a:buNone/>
        <a:defRPr sz="3733" b="1" kern="1200" baseline="0">
          <a:solidFill>
            <a:srgbClr val="404040"/>
          </a:solidFill>
          <a:latin typeface="+mj-lt"/>
          <a:ea typeface="+mj-ea"/>
          <a:cs typeface="+mj-cs"/>
        </a:defRPr>
      </a:lvl1pPr>
    </p:titleStyle>
    <p:bodyStyle>
      <a:lvl1pPr marL="457189" indent="-457189" algn="l" defTabSz="609585"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1pPr>
      <a:lvl2pPr marL="990575" indent="-380990" algn="l" defTabSz="609585"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2pPr>
      <a:lvl3pPr marL="1523962" indent="-304792" algn="l" defTabSz="609585"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chemeClr val="tx1">
              <a:lumMod val="75000"/>
              <a:lumOff val="25000"/>
            </a:schemeClr>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1.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1.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1.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11.png"/><Relationship Id="rId2" Type="http://schemas.microsoft.com/office/2007/relationships/media" Target="../media/media16.m4a"/><Relationship Id="rId1" Type="http://schemas.openxmlformats.org/officeDocument/2006/relationships/vmlDrawing" Target="../drawings/vmlDrawing1.vml"/><Relationship Id="rId6" Type="http://schemas.openxmlformats.org/officeDocument/2006/relationships/image" Target="../media/image22.png"/><Relationship Id="rId5" Type="http://schemas.openxmlformats.org/officeDocument/2006/relationships/oleObject" Target="../embeddings/oleObject1.bin"/><Relationship Id="rId4"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slideLayout" Target="../slideLayouts/slideLayout5.xml"/><Relationship Id="rId7" Type="http://schemas.openxmlformats.org/officeDocument/2006/relationships/image" Target="../media/image26.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11.png"/><Relationship Id="rId4" Type="http://schemas.openxmlformats.org/officeDocument/2006/relationships/image" Target="../media/image23.png"/><Relationship Id="rId9"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1.png"/><Relationship Id="rId5" Type="http://schemas.openxmlformats.org/officeDocument/2006/relationships/image" Target="../media/image32.jpe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1.pn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1.png"/><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1.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slideLayout" Target="../slideLayouts/slideLayout5.xml"/><Relationship Id="rId7" Type="http://schemas.openxmlformats.org/officeDocument/2006/relationships/image" Target="../media/image41.gif"/><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http://wound.smith-nephew.com/za/images/ProductPhoto.asp?Id=294" TargetMode="External"/><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1.png"/><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1.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1.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1.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1.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1.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7800" y="3573463"/>
            <a:ext cx="5664200" cy="1583729"/>
          </a:xfrm>
        </p:spPr>
        <p:txBody>
          <a:bodyPr/>
          <a:lstStyle/>
          <a:p>
            <a:r>
              <a:rPr lang="en-GB" sz="3600" dirty="0"/>
              <a:t>Care and Maintenance </a:t>
            </a:r>
            <a:br>
              <a:rPr lang="en-GB" sz="3600" dirty="0"/>
            </a:br>
            <a:r>
              <a:rPr lang="en-GB" sz="2800" dirty="0"/>
              <a:t>of Vascular Access Devices </a:t>
            </a:r>
          </a:p>
        </p:txBody>
      </p:sp>
      <p:pic>
        <p:nvPicPr>
          <p:cNvPr id="5" name="Audio 4">
            <a:hlinkClick r:id="" action="ppaction://media"/>
            <a:extLst>
              <a:ext uri="{FF2B5EF4-FFF2-40B4-BE49-F238E27FC236}">
                <a16:creationId xmlns:a16="http://schemas.microsoft.com/office/drawing/2014/main" id="{55530B8A-4DCA-4146-8351-3B1B5F7B7F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pic>
        <p:nvPicPr>
          <p:cNvPr id="13" name="Picture Placeholder 12">
            <a:extLst>
              <a:ext uri="{FF2B5EF4-FFF2-40B4-BE49-F238E27FC236}">
                <a16:creationId xmlns:a16="http://schemas.microsoft.com/office/drawing/2014/main" id="{DDEE818C-74E7-4A45-8C74-64F59793F128}"/>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561" b="561"/>
          <a:stretch>
            <a:fillRect/>
          </a:stretch>
        </p:blipFill>
        <p:spPr/>
      </p:pic>
    </p:spTree>
    <p:extLst>
      <p:ext uri="{BB962C8B-B14F-4D97-AF65-F5344CB8AC3E}">
        <p14:creationId xmlns:p14="http://schemas.microsoft.com/office/powerpoint/2010/main" val="3242787641"/>
      </p:ext>
    </p:extLst>
  </p:cSld>
  <p:clrMapOvr>
    <a:masterClrMapping/>
  </p:clrMapOvr>
  <mc:AlternateContent xmlns:mc="http://schemas.openxmlformats.org/markup-compatibility/2006" xmlns:p14="http://schemas.microsoft.com/office/powerpoint/2010/main">
    <mc:Choice Requires="p14">
      <p:transition spd="slow" p14:dur="2000" advTm="11903"/>
    </mc:Choice>
    <mc:Fallback xmlns="">
      <p:transition spd="slow" advTm="11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endParaRPr lang="en-US" dirty="0"/>
          </a:p>
        </p:txBody>
      </p:sp>
      <p:sp>
        <p:nvSpPr>
          <p:cNvPr id="3" name="Title 2"/>
          <p:cNvSpPr>
            <a:spLocks noGrp="1"/>
          </p:cNvSpPr>
          <p:nvPr>
            <p:ph type="title"/>
          </p:nvPr>
        </p:nvSpPr>
        <p:spPr/>
        <p:txBody>
          <a:bodyPr/>
          <a:lstStyle/>
          <a:p>
            <a:r>
              <a:rPr lang="en-GB" sz="3730" dirty="0"/>
              <a:t>Care and Maintenance of Vascular Access Devices </a:t>
            </a:r>
            <a:endParaRPr lang="en-US" sz="3730" dirty="0"/>
          </a:p>
        </p:txBody>
      </p:sp>
      <p:pic>
        <p:nvPicPr>
          <p:cNvPr id="6" name="Picture 2" descr="C:\Documents and Settings\Owner\My Documents\My Pictures\PHOTOfunSTUDIO\20090713\P1000015.JPG">
            <a:extLst>
              <a:ext uri="{FF2B5EF4-FFF2-40B4-BE49-F238E27FC236}">
                <a16:creationId xmlns:a16="http://schemas.microsoft.com/office/drawing/2014/main" id="{C765BBF3-FB13-7B4B-82FF-0BC83761CA0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144482" y="1628800"/>
            <a:ext cx="5903035"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1">
            <a:hlinkClick r:id="" action="ppaction://media"/>
            <a:extLst>
              <a:ext uri="{FF2B5EF4-FFF2-40B4-BE49-F238E27FC236}">
                <a16:creationId xmlns:a16="http://schemas.microsoft.com/office/drawing/2014/main" id="{6AE4A78D-65C3-2149-A753-E45D6E3A3C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339045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endParaRPr lang="en-US" dirty="0"/>
          </a:p>
        </p:txBody>
      </p:sp>
      <p:sp>
        <p:nvSpPr>
          <p:cNvPr id="3" name="Title 2"/>
          <p:cNvSpPr>
            <a:spLocks noGrp="1"/>
          </p:cNvSpPr>
          <p:nvPr>
            <p:ph type="title"/>
          </p:nvPr>
        </p:nvSpPr>
        <p:spPr/>
        <p:txBody>
          <a:bodyPr/>
          <a:lstStyle/>
          <a:p>
            <a:r>
              <a:rPr lang="en-GB" sz="3730" dirty="0"/>
              <a:t>Care and Maintenance of Vascular Access Devices </a:t>
            </a:r>
            <a:endParaRPr lang="en-US" sz="3730" dirty="0"/>
          </a:p>
        </p:txBody>
      </p:sp>
      <p:pic>
        <p:nvPicPr>
          <p:cNvPr id="6" name="Picture 4" descr="Picture2">
            <a:extLst>
              <a:ext uri="{FF2B5EF4-FFF2-40B4-BE49-F238E27FC236}">
                <a16:creationId xmlns:a16="http://schemas.microsoft.com/office/drawing/2014/main" id="{66E94E29-26EC-6A4D-8CB8-FC951BA7E82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11349"/>
          <a:stretch>
            <a:fillRect/>
          </a:stretch>
        </p:blipFill>
        <p:spPr bwMode="auto">
          <a:xfrm>
            <a:off x="3095192" y="1613906"/>
            <a:ext cx="6001615"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1">
            <a:hlinkClick r:id="" action="ppaction://media"/>
            <a:extLst>
              <a:ext uri="{FF2B5EF4-FFF2-40B4-BE49-F238E27FC236}">
                <a16:creationId xmlns:a16="http://schemas.microsoft.com/office/drawing/2014/main" id="{DD327DC5-4F98-F647-BCD3-B2D0E9F065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93887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endParaRPr lang="en-US" dirty="0"/>
          </a:p>
        </p:txBody>
      </p:sp>
      <p:sp>
        <p:nvSpPr>
          <p:cNvPr id="3" name="Title 2"/>
          <p:cNvSpPr>
            <a:spLocks noGrp="1"/>
          </p:cNvSpPr>
          <p:nvPr>
            <p:ph type="title"/>
          </p:nvPr>
        </p:nvSpPr>
        <p:spPr/>
        <p:txBody>
          <a:bodyPr/>
          <a:lstStyle/>
          <a:p>
            <a:r>
              <a:rPr lang="en-GB" sz="3730" dirty="0"/>
              <a:t>Care and Maintenance of Vascular Access Devices </a:t>
            </a:r>
            <a:endParaRPr lang="en-US" sz="3730" dirty="0"/>
          </a:p>
        </p:txBody>
      </p:sp>
      <p:pic>
        <p:nvPicPr>
          <p:cNvPr id="6" name="Picture 4" descr="extrvas">
            <a:extLst>
              <a:ext uri="{FF2B5EF4-FFF2-40B4-BE49-F238E27FC236}">
                <a16:creationId xmlns:a16="http://schemas.microsoft.com/office/drawing/2014/main" id="{6DA94639-B947-B543-A0C7-98B4470D87B3}"/>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215680" y="1700808"/>
            <a:ext cx="5978674" cy="446407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1">
            <a:hlinkClick r:id="" action="ppaction://media"/>
            <a:extLst>
              <a:ext uri="{FF2B5EF4-FFF2-40B4-BE49-F238E27FC236}">
                <a16:creationId xmlns:a16="http://schemas.microsoft.com/office/drawing/2014/main" id="{8D257E0A-5224-A540-B423-A6E5765623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2584" y="5555285"/>
            <a:ext cx="609600" cy="609600"/>
          </a:xfrm>
          <a:prstGeom prst="rect">
            <a:avLst/>
          </a:prstGeom>
        </p:spPr>
      </p:pic>
    </p:spTree>
    <p:extLst>
      <p:ext uri="{BB962C8B-B14F-4D97-AF65-F5344CB8AC3E}">
        <p14:creationId xmlns:p14="http://schemas.microsoft.com/office/powerpoint/2010/main" val="356096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1" y="1600202"/>
            <a:ext cx="6969551" cy="4435559"/>
          </a:xfrm>
        </p:spPr>
        <p:txBody>
          <a:bodyPr/>
          <a:lstStyle/>
          <a:p>
            <a:r>
              <a:rPr lang="en-GB" altLang="en-US" sz="2000" dirty="0"/>
              <a:t>Midline devices are small catheters which are threaded through a peripheral (cephalic/ basilic/ brachial) vein with terminal tip </a:t>
            </a:r>
            <a:r>
              <a:rPr lang="en-GB" altLang="en-US" sz="2000" b="1" i="1" dirty="0"/>
              <a:t>before </a:t>
            </a:r>
            <a:r>
              <a:rPr lang="en-GB" altLang="en-US" sz="2000" dirty="0"/>
              <a:t>the </a:t>
            </a:r>
            <a:r>
              <a:rPr lang="en-GB" altLang="en-US" sz="2000" dirty="0" err="1"/>
              <a:t>axiliary</a:t>
            </a:r>
            <a:r>
              <a:rPr lang="en-GB" altLang="en-US" sz="2000" dirty="0"/>
              <a:t> vein.</a:t>
            </a:r>
          </a:p>
          <a:p>
            <a:endParaRPr lang="en-US" dirty="0"/>
          </a:p>
        </p:txBody>
      </p:sp>
      <p:sp>
        <p:nvSpPr>
          <p:cNvPr id="5" name="Text Placeholder 4"/>
          <p:cNvSpPr>
            <a:spLocks noGrp="1"/>
          </p:cNvSpPr>
          <p:nvPr>
            <p:ph type="body" sz="quarter" idx="14"/>
          </p:nvPr>
        </p:nvSpPr>
        <p:spPr/>
        <p:txBody>
          <a:bodyPr/>
          <a:lstStyle/>
          <a:p>
            <a:r>
              <a:rPr lang="en-GB" altLang="en-US" sz="2130" dirty="0"/>
              <a:t>What is a Midline</a:t>
            </a:r>
            <a:endParaRPr lang="en-US" sz="2130" dirty="0"/>
          </a:p>
        </p:txBody>
      </p:sp>
      <p:sp>
        <p:nvSpPr>
          <p:cNvPr id="3" name="Title 2"/>
          <p:cNvSpPr>
            <a:spLocks noGrp="1"/>
          </p:cNvSpPr>
          <p:nvPr>
            <p:ph type="title"/>
          </p:nvPr>
        </p:nvSpPr>
        <p:spPr/>
        <p:txBody>
          <a:bodyPr/>
          <a:lstStyle/>
          <a:p>
            <a:r>
              <a:rPr lang="en-GB" sz="3730" dirty="0"/>
              <a:t>Care and Maintenance of Vascular Access Devices </a:t>
            </a:r>
            <a:endParaRPr lang="en-US" sz="3730" dirty="0"/>
          </a:p>
        </p:txBody>
      </p:sp>
      <p:pic>
        <p:nvPicPr>
          <p:cNvPr id="6" name="Picture 4" descr="docu0006">
            <a:extLst>
              <a:ext uri="{FF2B5EF4-FFF2-40B4-BE49-F238E27FC236}">
                <a16:creationId xmlns:a16="http://schemas.microsoft.com/office/drawing/2014/main" id="{4C710F4C-DFBF-3943-80C6-AA9DF0E3BF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5141" t="1852" r="934" b="11111"/>
          <a:stretch>
            <a:fillRect/>
          </a:stretch>
        </p:blipFill>
        <p:spPr bwMode="auto">
          <a:xfrm>
            <a:off x="7464152" y="1700808"/>
            <a:ext cx="3701425" cy="370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1">
            <a:hlinkClick r:id="" action="ppaction://media"/>
            <a:extLst>
              <a:ext uri="{FF2B5EF4-FFF2-40B4-BE49-F238E27FC236}">
                <a16:creationId xmlns:a16="http://schemas.microsoft.com/office/drawing/2014/main" id="{F75949DE-FAC8-344B-94BF-FD626A1C12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2584" y="5591124"/>
            <a:ext cx="609600" cy="609600"/>
          </a:xfrm>
          <a:prstGeom prst="rect">
            <a:avLst/>
          </a:prstGeom>
        </p:spPr>
      </p:pic>
    </p:spTree>
    <p:extLst>
      <p:ext uri="{BB962C8B-B14F-4D97-AF65-F5344CB8AC3E}">
        <p14:creationId xmlns:p14="http://schemas.microsoft.com/office/powerpoint/2010/main" val="330230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1" y="1600202"/>
            <a:ext cx="9950895" cy="4435559"/>
          </a:xfrm>
        </p:spPr>
        <p:txBody>
          <a:bodyPr/>
          <a:lstStyle/>
          <a:p>
            <a:pPr marL="0" indent="0">
              <a:buNone/>
              <a:defRPr/>
            </a:pPr>
            <a:r>
              <a:rPr lang="en-GB" altLang="en-US" sz="2000" b="1" dirty="0"/>
              <a:t>Indications</a:t>
            </a:r>
          </a:p>
          <a:p>
            <a:pPr>
              <a:defRPr/>
            </a:pPr>
            <a:r>
              <a:rPr lang="en-GB" altLang="en-US" sz="2000" dirty="0"/>
              <a:t>Extended duration of intravenous therapy (5 days or longer)</a:t>
            </a:r>
          </a:p>
          <a:p>
            <a:pPr>
              <a:defRPr/>
            </a:pPr>
            <a:r>
              <a:rPr lang="en-GB" altLang="en-US" sz="2000" dirty="0"/>
              <a:t>Poor venous access</a:t>
            </a:r>
          </a:p>
          <a:p>
            <a:endParaRPr lang="en-US" dirty="0"/>
          </a:p>
          <a:p>
            <a:endParaRPr lang="en-US" dirty="0"/>
          </a:p>
          <a:p>
            <a:pPr marL="0" indent="0">
              <a:buNone/>
              <a:defRPr/>
            </a:pPr>
            <a:r>
              <a:rPr lang="en-GB" altLang="en-US" sz="2000" b="1" dirty="0"/>
              <a:t>Contraindications</a:t>
            </a:r>
          </a:p>
          <a:p>
            <a:pPr>
              <a:defRPr/>
            </a:pPr>
            <a:r>
              <a:rPr lang="en-GB" altLang="en-US" sz="2000" dirty="0"/>
              <a:t>Mastectomy on side of insertion</a:t>
            </a:r>
            <a:r>
              <a:rPr lang="en-GB" altLang="en-US" sz="2000" b="1" dirty="0"/>
              <a:t> (risk of ipsilateral lymphedema)</a:t>
            </a:r>
            <a:endParaRPr lang="en-GB" altLang="en-US" sz="2000" dirty="0"/>
          </a:p>
          <a:p>
            <a:pPr>
              <a:defRPr/>
            </a:pPr>
            <a:r>
              <a:rPr lang="en-GB" altLang="en-US" sz="2000" dirty="0" err="1"/>
              <a:t>Arterio</a:t>
            </a:r>
            <a:r>
              <a:rPr lang="en-GB" altLang="en-US" sz="2000" dirty="0"/>
              <a:t> – venous fistula on side of insertion</a:t>
            </a:r>
          </a:p>
          <a:p>
            <a:endParaRPr lang="en-US" dirty="0"/>
          </a:p>
        </p:txBody>
      </p:sp>
      <p:sp>
        <p:nvSpPr>
          <p:cNvPr id="5" name="Text Placeholder 4"/>
          <p:cNvSpPr>
            <a:spLocks noGrp="1"/>
          </p:cNvSpPr>
          <p:nvPr>
            <p:ph type="body" sz="quarter" idx="14"/>
          </p:nvPr>
        </p:nvSpPr>
        <p:spPr/>
        <p:txBody>
          <a:bodyPr/>
          <a:lstStyle/>
          <a:p>
            <a:r>
              <a:rPr lang="en-US" dirty="0"/>
              <a:t>Midlines</a:t>
            </a:r>
          </a:p>
        </p:txBody>
      </p:sp>
      <p:sp>
        <p:nvSpPr>
          <p:cNvPr id="3" name="Title 2"/>
          <p:cNvSpPr>
            <a:spLocks noGrp="1"/>
          </p:cNvSpPr>
          <p:nvPr>
            <p:ph type="title"/>
          </p:nvPr>
        </p:nvSpPr>
        <p:spPr/>
        <p:txBody>
          <a:bodyPr/>
          <a:lstStyle/>
          <a:p>
            <a:r>
              <a:rPr lang="en-GB" sz="3730" dirty="0"/>
              <a:t>Care and Maintenance of Vascular Access Devices </a:t>
            </a:r>
            <a:endParaRPr lang="en-US" sz="3730" dirty="0"/>
          </a:p>
        </p:txBody>
      </p:sp>
      <p:pic>
        <p:nvPicPr>
          <p:cNvPr id="6" name="Audio 2">
            <a:hlinkClick r:id="" action="ppaction://media"/>
            <a:extLst>
              <a:ext uri="{FF2B5EF4-FFF2-40B4-BE49-F238E27FC236}">
                <a16:creationId xmlns:a16="http://schemas.microsoft.com/office/drawing/2014/main" id="{05A86D8F-E643-F340-9E21-5C812D1AAD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184304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1" y="1600202"/>
            <a:ext cx="6969551" cy="4435559"/>
          </a:xfrm>
        </p:spPr>
        <p:txBody>
          <a:bodyPr/>
          <a:lstStyle/>
          <a:p>
            <a:pPr marL="0" indent="0">
              <a:buNone/>
            </a:pPr>
            <a:r>
              <a:rPr lang="en-GB" altLang="en-US" sz="2000" dirty="0">
                <a:cs typeface="Times New Roman" panose="02020603050405020304" pitchFamily="18" charset="0"/>
              </a:rPr>
              <a:t>Required when your patient requires:</a:t>
            </a:r>
          </a:p>
          <a:p>
            <a:pPr lvl="1"/>
            <a:r>
              <a:rPr lang="en-GB" altLang="en-US" sz="2000" dirty="0">
                <a:cs typeface="Times New Roman" panose="02020603050405020304" pitchFamily="18" charset="0"/>
              </a:rPr>
              <a:t>Treatment not suitable for peripheral administration</a:t>
            </a:r>
          </a:p>
          <a:p>
            <a:pPr lvl="1"/>
            <a:r>
              <a:rPr lang="en-GB" altLang="en-US" sz="2000" dirty="0">
                <a:cs typeface="Times New Roman" panose="02020603050405020304" pitchFamily="18" charset="0"/>
              </a:rPr>
              <a:t>Patient preference</a:t>
            </a:r>
          </a:p>
          <a:p>
            <a:endParaRPr lang="en-US" dirty="0"/>
          </a:p>
        </p:txBody>
      </p:sp>
      <p:sp>
        <p:nvSpPr>
          <p:cNvPr id="5" name="Text Placeholder 4"/>
          <p:cNvSpPr>
            <a:spLocks noGrp="1"/>
          </p:cNvSpPr>
          <p:nvPr>
            <p:ph type="body" sz="quarter" idx="14"/>
          </p:nvPr>
        </p:nvSpPr>
        <p:spPr/>
        <p:txBody>
          <a:bodyPr/>
          <a:lstStyle/>
          <a:p>
            <a:r>
              <a:rPr lang="en-GB" altLang="en-US" sz="2400" dirty="0">
                <a:cs typeface="Times New Roman" panose="02020603050405020304" pitchFamily="18" charset="0"/>
              </a:rPr>
              <a:t>Central Venous Access</a:t>
            </a:r>
            <a:endParaRPr lang="en-US" dirty="0"/>
          </a:p>
        </p:txBody>
      </p:sp>
      <p:sp>
        <p:nvSpPr>
          <p:cNvPr id="3" name="Title 2"/>
          <p:cNvSpPr>
            <a:spLocks noGrp="1"/>
          </p:cNvSpPr>
          <p:nvPr>
            <p:ph type="title"/>
          </p:nvPr>
        </p:nvSpPr>
        <p:spPr/>
        <p:txBody>
          <a:bodyPr/>
          <a:lstStyle/>
          <a:p>
            <a:r>
              <a:rPr lang="en-GB" sz="3730" dirty="0"/>
              <a:t>Care and Maintenance of Vascular Access Devices </a:t>
            </a:r>
            <a:endParaRPr lang="en-US" sz="3730" dirty="0"/>
          </a:p>
        </p:txBody>
      </p:sp>
      <p:pic>
        <p:nvPicPr>
          <p:cNvPr id="6" name="Audio 1">
            <a:hlinkClick r:id="" action="ppaction://media"/>
            <a:extLst>
              <a:ext uri="{FF2B5EF4-FFF2-40B4-BE49-F238E27FC236}">
                <a16:creationId xmlns:a16="http://schemas.microsoft.com/office/drawing/2014/main" id="{4C1BC239-36A7-E240-AAB6-78198D96B3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77599" y="5589240"/>
            <a:ext cx="609600" cy="609600"/>
          </a:xfrm>
          <a:prstGeom prst="rect">
            <a:avLst/>
          </a:prstGeom>
        </p:spPr>
      </p:pic>
    </p:spTree>
    <p:extLst>
      <p:ext uri="{BB962C8B-B14F-4D97-AF65-F5344CB8AC3E}">
        <p14:creationId xmlns:p14="http://schemas.microsoft.com/office/powerpoint/2010/main" val="102278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1" y="1600202"/>
            <a:ext cx="6969551" cy="4435559"/>
          </a:xfrm>
        </p:spPr>
        <p:txBody>
          <a:bodyPr/>
          <a:lstStyle/>
          <a:p>
            <a:pPr>
              <a:lnSpc>
                <a:spcPct val="115000"/>
              </a:lnSpc>
              <a:spcAft>
                <a:spcPct val="20000"/>
              </a:spcAft>
              <a:buFont typeface="Wingdings 3" panose="05040102010807070707" pitchFamily="18" charset="2"/>
              <a:buNone/>
            </a:pPr>
            <a:r>
              <a:rPr lang="en-GB" altLang="en-US" sz="2000" dirty="0">
                <a:cs typeface="Times New Roman" panose="02020603050405020304" pitchFamily="18" charset="0"/>
              </a:rPr>
              <a:t>Tip of catheter terminates in a large central vein (SVC, SVC/RA Junction, IVC or RA)</a:t>
            </a:r>
          </a:p>
          <a:p>
            <a:pPr>
              <a:lnSpc>
                <a:spcPct val="115000"/>
              </a:lnSpc>
              <a:spcAft>
                <a:spcPct val="20000"/>
              </a:spcAft>
            </a:pPr>
            <a:r>
              <a:rPr lang="en-GB" altLang="en-US" sz="2000" dirty="0">
                <a:cs typeface="Times New Roman" panose="02020603050405020304" pitchFamily="18" charset="0"/>
              </a:rPr>
              <a:t>Central or Acute Central Venous Catheter</a:t>
            </a:r>
          </a:p>
          <a:p>
            <a:pPr>
              <a:lnSpc>
                <a:spcPct val="115000"/>
              </a:lnSpc>
              <a:spcAft>
                <a:spcPct val="20000"/>
              </a:spcAft>
            </a:pPr>
            <a:r>
              <a:rPr lang="en-GB" altLang="en-US" sz="2000" dirty="0">
                <a:cs typeface="Times New Roman" panose="02020603050405020304" pitchFamily="18" charset="0"/>
              </a:rPr>
              <a:t>PICC </a:t>
            </a:r>
          </a:p>
          <a:p>
            <a:pPr>
              <a:lnSpc>
                <a:spcPct val="115000"/>
              </a:lnSpc>
              <a:spcAft>
                <a:spcPct val="20000"/>
              </a:spcAft>
            </a:pPr>
            <a:r>
              <a:rPr lang="en-GB" altLang="en-US" sz="2000" dirty="0">
                <a:cs typeface="Times New Roman" panose="02020603050405020304" pitchFamily="18" charset="0"/>
              </a:rPr>
              <a:t>Tunnelled Cuffed Catheter </a:t>
            </a:r>
          </a:p>
          <a:p>
            <a:pPr>
              <a:lnSpc>
                <a:spcPct val="115000"/>
              </a:lnSpc>
              <a:spcAft>
                <a:spcPct val="20000"/>
              </a:spcAft>
            </a:pPr>
            <a:r>
              <a:rPr lang="en-GB" altLang="en-US" sz="2000" dirty="0">
                <a:cs typeface="Times New Roman" panose="02020603050405020304" pitchFamily="18" charset="0"/>
              </a:rPr>
              <a:t>Totally Implanted Port</a:t>
            </a:r>
          </a:p>
          <a:p>
            <a:endParaRPr lang="en-US" dirty="0"/>
          </a:p>
        </p:txBody>
      </p:sp>
      <p:sp>
        <p:nvSpPr>
          <p:cNvPr id="5" name="Text Placeholder 4"/>
          <p:cNvSpPr>
            <a:spLocks noGrp="1"/>
          </p:cNvSpPr>
          <p:nvPr>
            <p:ph type="body" sz="quarter" idx="14"/>
          </p:nvPr>
        </p:nvSpPr>
        <p:spPr/>
        <p:txBody>
          <a:bodyPr/>
          <a:lstStyle/>
          <a:p>
            <a:r>
              <a:rPr lang="en-GB" altLang="en-US" dirty="0"/>
              <a:t>Central Venous Catheter</a:t>
            </a:r>
            <a:endParaRPr lang="en-US" dirty="0"/>
          </a:p>
        </p:txBody>
      </p:sp>
      <p:sp>
        <p:nvSpPr>
          <p:cNvPr id="3" name="Title 2"/>
          <p:cNvSpPr>
            <a:spLocks noGrp="1"/>
          </p:cNvSpPr>
          <p:nvPr>
            <p:ph type="title"/>
          </p:nvPr>
        </p:nvSpPr>
        <p:spPr/>
        <p:txBody>
          <a:bodyPr/>
          <a:lstStyle/>
          <a:p>
            <a:r>
              <a:rPr lang="en-GB" sz="3730" dirty="0"/>
              <a:t>Care and Maintenance of Vascular Access Devices </a:t>
            </a:r>
            <a:endParaRPr lang="en-US" sz="3730" dirty="0"/>
          </a:p>
        </p:txBody>
      </p:sp>
      <p:graphicFrame>
        <p:nvGraphicFramePr>
          <p:cNvPr id="6" name="Object 4">
            <a:extLst>
              <a:ext uri="{FF2B5EF4-FFF2-40B4-BE49-F238E27FC236}">
                <a16:creationId xmlns:a16="http://schemas.microsoft.com/office/drawing/2014/main" id="{D9E97816-4840-E641-9A55-6572B1502DD9}"/>
              </a:ext>
            </a:extLst>
          </p:cNvPr>
          <p:cNvGraphicFramePr>
            <a:graphicFrameLocks noChangeAspect="1"/>
          </p:cNvGraphicFramePr>
          <p:nvPr>
            <p:extLst>
              <p:ext uri="{D42A27DB-BD31-4B8C-83A1-F6EECF244321}">
                <p14:modId xmlns:p14="http://schemas.microsoft.com/office/powerpoint/2010/main" val="1376898510"/>
              </p:ext>
            </p:extLst>
          </p:nvPr>
        </p:nvGraphicFramePr>
        <p:xfrm>
          <a:off x="8040216" y="1909460"/>
          <a:ext cx="2954337" cy="3816350"/>
        </p:xfrm>
        <a:graphic>
          <a:graphicData uri="http://schemas.openxmlformats.org/presentationml/2006/ole">
            <mc:AlternateContent xmlns:mc="http://schemas.openxmlformats.org/markup-compatibility/2006">
              <mc:Choice xmlns:v="urn:schemas-microsoft-com:vml" Requires="v">
                <p:oleObj spid="_x0000_s2053" name="Photo Editor Photo" r:id="rId5" imgW="3457143" imgH="4466667" progId="">
                  <p:embed/>
                </p:oleObj>
              </mc:Choice>
              <mc:Fallback>
                <p:oleObj name="Photo Editor Photo" r:id="rId5" imgW="3457143" imgH="4466667" progId="">
                  <p:embed/>
                  <p:pic>
                    <p:nvPicPr>
                      <p:cNvPr id="103428" name="Object 4"/>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0216" y="1909460"/>
                        <a:ext cx="2954337"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1">
            <a:hlinkClick r:id="" action="ppaction://media"/>
            <a:extLst>
              <a:ext uri="{FF2B5EF4-FFF2-40B4-BE49-F238E27FC236}">
                <a16:creationId xmlns:a16="http://schemas.microsoft.com/office/drawing/2014/main" id="{14884B56-3750-F44B-A06B-60CFD0E3D0C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150925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US" altLang="en-US" sz="2130" dirty="0"/>
              <a:t>Types of Vascular Access Devices</a:t>
            </a:r>
          </a:p>
        </p:txBody>
      </p:sp>
      <p:sp>
        <p:nvSpPr>
          <p:cNvPr id="3" name="Title 2"/>
          <p:cNvSpPr>
            <a:spLocks noGrp="1"/>
          </p:cNvSpPr>
          <p:nvPr>
            <p:ph type="title"/>
          </p:nvPr>
        </p:nvSpPr>
        <p:spPr/>
        <p:txBody>
          <a:bodyPr/>
          <a:lstStyle/>
          <a:p>
            <a:r>
              <a:rPr lang="en-GB" sz="3730" dirty="0"/>
              <a:t>Care and Maintenance of Vascular Access Devices </a:t>
            </a:r>
            <a:endParaRPr lang="en-US" sz="3730" dirty="0"/>
          </a:p>
        </p:txBody>
      </p:sp>
      <p:pic>
        <p:nvPicPr>
          <p:cNvPr id="6" name="Picture 2">
            <a:extLst>
              <a:ext uri="{FF2B5EF4-FFF2-40B4-BE49-F238E27FC236}">
                <a16:creationId xmlns:a16="http://schemas.microsoft.com/office/drawing/2014/main" id="{51D13D32-ED6F-794F-AADA-951A39BA21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191" y="1586981"/>
            <a:ext cx="2665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www.registerednursern.com/wp-content/uploads/2012/01/Left-IJ-central-line-Internal-Jugular-line.jpg">
            <a:extLst>
              <a:ext uri="{FF2B5EF4-FFF2-40B4-BE49-F238E27FC236}">
                <a16:creationId xmlns:a16="http://schemas.microsoft.com/office/drawing/2014/main" id="{05779331-C946-C940-9F30-72D45A4BC43B}"/>
              </a:ext>
            </a:extLst>
          </p:cNvPr>
          <p:cNvPicPr>
            <a:picLocks noChangeAspect="1" noChangeArrowheads="1"/>
          </p:cNvPicPr>
          <p:nvPr/>
        </p:nvPicPr>
        <p:blipFill>
          <a:blip r:embed="rId5"/>
          <a:srcRect l="17547" r="17547"/>
          <a:stretch>
            <a:fillRect/>
          </a:stretch>
        </p:blipFill>
        <p:spPr bwMode="auto">
          <a:xfrm>
            <a:off x="6067577" y="1596806"/>
            <a:ext cx="2436491" cy="2275253"/>
          </a:xfrm>
          <a:prstGeom prst="rect">
            <a:avLst/>
          </a:prstGeom>
          <a:ln>
            <a:noFill/>
          </a:ln>
          <a:effectLst>
            <a:outerShdw blurRad="292100" dist="139700" dir="2700000" algn="tl" rotWithShape="0">
              <a:srgbClr val="333333">
                <a:alpha val="0"/>
              </a:srgbClr>
            </a:outerShdw>
          </a:effectLst>
        </p:spPr>
      </p:pic>
      <p:pic>
        <p:nvPicPr>
          <p:cNvPr id="8" name="Picture 7" descr="http://www.thewomens.org.au/uploads/images/HealthInformation/FactSheets/English/PICC_line.jpg">
            <a:extLst>
              <a:ext uri="{FF2B5EF4-FFF2-40B4-BE49-F238E27FC236}">
                <a16:creationId xmlns:a16="http://schemas.microsoft.com/office/drawing/2014/main" id="{4B050339-297F-7347-8190-672D86889E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3905" y="3998200"/>
            <a:ext cx="2410164" cy="2207303"/>
          </a:xfrm>
          <a:prstGeom prst="rect">
            <a:avLst/>
          </a:prstGeom>
          <a:noFill/>
          <a:ln>
            <a:noFill/>
          </a:ln>
          <a:effectLst>
            <a:outerShdw dist="139700" dir="2700000" algn="tl" rotWithShape="0">
              <a:srgbClr val="333333">
                <a:alpha val="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images.jpg">
            <a:extLst>
              <a:ext uri="{FF2B5EF4-FFF2-40B4-BE49-F238E27FC236}">
                <a16:creationId xmlns:a16="http://schemas.microsoft.com/office/drawing/2014/main" id="{016DAFA0-8F37-3F4F-AED5-6578701FA2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3249" y="4032299"/>
            <a:ext cx="2612543" cy="218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images.jpg">
            <a:extLst>
              <a:ext uri="{FF2B5EF4-FFF2-40B4-BE49-F238E27FC236}">
                <a16:creationId xmlns:a16="http://schemas.microsoft.com/office/drawing/2014/main" id="{B2A0D580-B4E4-B340-BD48-C867861521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60296" y="1596806"/>
            <a:ext cx="2612542" cy="232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0DC4BDD3-9094-6046-B9E8-FE0E79778D5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466882" y="1586981"/>
            <a:ext cx="2485101" cy="230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Audio 1">
            <a:hlinkClick r:id="" action="ppaction://media"/>
            <a:extLst>
              <a:ext uri="{FF2B5EF4-FFF2-40B4-BE49-F238E27FC236}">
                <a16:creationId xmlns:a16="http://schemas.microsoft.com/office/drawing/2014/main" id="{22F85C32-4EFA-C146-928D-C9E77C61A56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72838" y="5547255"/>
            <a:ext cx="609600" cy="609600"/>
          </a:xfrm>
          <a:prstGeom prst="rect">
            <a:avLst/>
          </a:prstGeom>
        </p:spPr>
      </p:pic>
    </p:spTree>
    <p:extLst>
      <p:ext uri="{BB962C8B-B14F-4D97-AF65-F5344CB8AC3E}">
        <p14:creationId xmlns:p14="http://schemas.microsoft.com/office/powerpoint/2010/main" val="272269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par>
                          <p:cTn id="27" fill="hold">
                            <p:stCondLst>
                              <p:cond delay="0"/>
                            </p:stCondLst>
                            <p:childTnLst>
                              <p:par>
                                <p:cTn id="28" presetID="1" presetClass="mediacall" presetSubtype="0" fill="hold" nodeType="afterEffect">
                                  <p:stCondLst>
                                    <p:cond delay="0"/>
                                  </p:stCondLst>
                                  <p:childTnLst>
                                    <p:cmd type="call" cmd="playFrom(0.0)">
                                      <p:cBhvr>
                                        <p:cTn id="29"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1" y="1600202"/>
            <a:ext cx="6969551" cy="4435559"/>
          </a:xfrm>
        </p:spPr>
        <p:txBody>
          <a:bodyPr/>
          <a:lstStyle/>
          <a:p>
            <a:pPr defTabSz="457207">
              <a:lnSpc>
                <a:spcPct val="90000"/>
              </a:lnSpc>
              <a:buClr>
                <a:schemeClr val="tx1"/>
              </a:buClr>
              <a:defRPr/>
            </a:pPr>
            <a:r>
              <a:rPr lang="en-GB" altLang="en-US" sz="2000" dirty="0">
                <a:cs typeface="Times New Roman" panose="02020603050405020304" pitchFamily="18" charset="0"/>
              </a:rPr>
              <a:t>Duration and type of therapy</a:t>
            </a:r>
          </a:p>
          <a:p>
            <a:pPr defTabSz="457207">
              <a:lnSpc>
                <a:spcPct val="90000"/>
              </a:lnSpc>
              <a:buClr>
                <a:schemeClr val="tx1"/>
              </a:buClr>
              <a:defRPr/>
            </a:pPr>
            <a:r>
              <a:rPr lang="en-GB" altLang="en-US" sz="2000" dirty="0">
                <a:cs typeface="Times New Roman" panose="02020603050405020304" pitchFamily="18" charset="0"/>
              </a:rPr>
              <a:t>Monitor central venous pressure (PICC)</a:t>
            </a:r>
          </a:p>
          <a:p>
            <a:pPr defTabSz="457207">
              <a:lnSpc>
                <a:spcPct val="90000"/>
              </a:lnSpc>
              <a:buClr>
                <a:schemeClr val="tx1"/>
              </a:buClr>
              <a:defRPr/>
            </a:pPr>
            <a:r>
              <a:rPr lang="en-GB" altLang="en-US" sz="2000" dirty="0">
                <a:cs typeface="Times New Roman" panose="02020603050405020304" pitchFamily="18" charset="0"/>
              </a:rPr>
              <a:t>Volume of therapy</a:t>
            </a:r>
          </a:p>
          <a:p>
            <a:pPr defTabSz="457207">
              <a:lnSpc>
                <a:spcPct val="90000"/>
              </a:lnSpc>
              <a:buClr>
                <a:schemeClr val="tx1"/>
              </a:buClr>
              <a:defRPr/>
            </a:pPr>
            <a:r>
              <a:rPr lang="en-GB" altLang="en-US" sz="2000" dirty="0">
                <a:cs typeface="Times New Roman" panose="02020603050405020304" pitchFamily="18" charset="0"/>
              </a:rPr>
              <a:t>Administration of vesicants / high osmolarity / TPN </a:t>
            </a:r>
          </a:p>
          <a:p>
            <a:pPr defTabSz="457207">
              <a:lnSpc>
                <a:spcPct val="90000"/>
              </a:lnSpc>
              <a:buClr>
                <a:schemeClr val="tx1"/>
              </a:buClr>
              <a:defRPr/>
            </a:pPr>
            <a:r>
              <a:rPr lang="en-GB" altLang="en-US" sz="2000" dirty="0">
                <a:cs typeface="Times New Roman" panose="02020603050405020304" pitchFamily="18" charset="0"/>
              </a:rPr>
              <a:t>Appropriate availability of access</a:t>
            </a:r>
          </a:p>
          <a:p>
            <a:pPr defTabSz="457207">
              <a:lnSpc>
                <a:spcPct val="90000"/>
              </a:lnSpc>
              <a:buClr>
                <a:schemeClr val="tx1"/>
              </a:buClr>
              <a:defRPr/>
            </a:pPr>
            <a:r>
              <a:rPr lang="en-GB" altLang="en-US" sz="2000" dirty="0">
                <a:cs typeface="Times New Roman" panose="02020603050405020304" pitchFamily="18" charset="0"/>
              </a:rPr>
              <a:t>Experience available to insert and care for devices</a:t>
            </a:r>
          </a:p>
          <a:p>
            <a:pPr defTabSz="457207">
              <a:lnSpc>
                <a:spcPct val="90000"/>
              </a:lnSpc>
              <a:buClr>
                <a:schemeClr val="tx1"/>
              </a:buClr>
              <a:defRPr/>
            </a:pPr>
            <a:r>
              <a:rPr lang="en-GB" altLang="en-US" sz="2000" dirty="0">
                <a:cs typeface="Times New Roman" panose="02020603050405020304" pitchFamily="18" charset="0"/>
              </a:rPr>
              <a:t>Patient preference</a:t>
            </a:r>
            <a:r>
              <a:rPr lang="en-GB" altLang="en-US" sz="2000" dirty="0"/>
              <a:t>.</a:t>
            </a:r>
          </a:p>
        </p:txBody>
      </p:sp>
      <p:sp>
        <p:nvSpPr>
          <p:cNvPr id="5" name="Text Placeholder 4"/>
          <p:cNvSpPr>
            <a:spLocks noGrp="1"/>
          </p:cNvSpPr>
          <p:nvPr>
            <p:ph type="body" sz="quarter" idx="14"/>
          </p:nvPr>
        </p:nvSpPr>
        <p:spPr/>
        <p:txBody>
          <a:bodyPr/>
          <a:lstStyle/>
          <a:p>
            <a:r>
              <a:rPr lang="en-GB" altLang="en-US" dirty="0">
                <a:solidFill>
                  <a:schemeClr val="tx2"/>
                </a:solidFill>
              </a:rPr>
              <a:t>What influences your choice of vascular access device?</a:t>
            </a:r>
            <a:br>
              <a:rPr lang="en-GB" altLang="en-US" dirty="0">
                <a:solidFill>
                  <a:srgbClr val="800000"/>
                </a:solidFill>
                <a:latin typeface="Gill Alt One MT"/>
              </a:rPr>
            </a:br>
            <a:endParaRPr lang="en-US" dirty="0"/>
          </a:p>
        </p:txBody>
      </p:sp>
      <p:sp>
        <p:nvSpPr>
          <p:cNvPr id="3" name="Title 2"/>
          <p:cNvSpPr>
            <a:spLocks noGrp="1"/>
          </p:cNvSpPr>
          <p:nvPr>
            <p:ph type="title"/>
          </p:nvPr>
        </p:nvSpPr>
        <p:spPr/>
        <p:txBody>
          <a:bodyPr/>
          <a:lstStyle/>
          <a:p>
            <a:r>
              <a:rPr lang="en-GB" sz="3730" dirty="0"/>
              <a:t>Care and Maintenance of Vascular Access Devices </a:t>
            </a:r>
            <a:endParaRPr lang="en-US" sz="3730" dirty="0"/>
          </a:p>
        </p:txBody>
      </p:sp>
      <p:pic>
        <p:nvPicPr>
          <p:cNvPr id="6" name="Audio 1">
            <a:hlinkClick r:id="" action="ppaction://media"/>
            <a:extLst>
              <a:ext uri="{FF2B5EF4-FFF2-40B4-BE49-F238E27FC236}">
                <a16:creationId xmlns:a16="http://schemas.microsoft.com/office/drawing/2014/main" id="{3D7A1F3F-6C6D-114B-B62D-9953583875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389210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1" y="1600202"/>
            <a:ext cx="10972799" cy="4435559"/>
          </a:xfrm>
        </p:spPr>
        <p:txBody>
          <a:bodyPr/>
          <a:lstStyle/>
          <a:p>
            <a:pPr marL="0" indent="0">
              <a:buNone/>
            </a:pPr>
            <a:r>
              <a:rPr lang="en-GB" altLang="en-US" sz="2000" dirty="0">
                <a:cs typeface="Times New Roman" panose="02020603050405020304" pitchFamily="18" charset="0"/>
              </a:rPr>
              <a:t>Selection of the </a:t>
            </a:r>
            <a:r>
              <a:rPr lang="en-GB" altLang="en-US" sz="2000" b="1" dirty="0">
                <a:cs typeface="Times New Roman" panose="02020603050405020304" pitchFamily="18" charset="0"/>
              </a:rPr>
              <a:t>right device </a:t>
            </a:r>
            <a:r>
              <a:rPr lang="en-GB" altLang="en-US" sz="2000" dirty="0">
                <a:cs typeface="Times New Roman" panose="02020603050405020304" pitchFamily="18" charset="0"/>
              </a:rPr>
              <a:t>inserted into the </a:t>
            </a:r>
            <a:r>
              <a:rPr lang="en-GB" altLang="en-US" sz="2000" b="1" dirty="0">
                <a:cs typeface="Times New Roman" panose="02020603050405020304" pitchFamily="18" charset="0"/>
              </a:rPr>
              <a:t>right location</a:t>
            </a:r>
            <a:r>
              <a:rPr lang="en-GB" altLang="en-US" sz="2000" dirty="0">
                <a:cs typeface="Times New Roman" panose="02020603050405020304" pitchFamily="18" charset="0"/>
              </a:rPr>
              <a:t> is paramount to optimum vessel health and reducing complications, specifically infections.</a:t>
            </a:r>
          </a:p>
          <a:p>
            <a:pPr marL="0" indent="0">
              <a:buNone/>
            </a:pPr>
            <a:r>
              <a:rPr lang="en-GB" altLang="en-US" sz="2000" dirty="0">
                <a:cs typeface="Times New Roman" panose="02020603050405020304" pitchFamily="18" charset="0"/>
              </a:rPr>
              <a:t>Select the: </a:t>
            </a:r>
          </a:p>
          <a:p>
            <a:pPr marL="0" indent="0">
              <a:buNone/>
            </a:pPr>
            <a:endParaRPr lang="en-GB" altLang="en-US" sz="2000" b="1" dirty="0">
              <a:solidFill>
                <a:srgbClr val="800000"/>
              </a:solidFill>
              <a:cs typeface="Times New Roman" panose="02020603050405020304" pitchFamily="18" charset="0"/>
            </a:endParaRPr>
          </a:p>
          <a:p>
            <a:pPr marL="0" indent="0">
              <a:buNone/>
            </a:pPr>
            <a:endParaRPr lang="en-GB" altLang="en-US" sz="2000" b="1" dirty="0">
              <a:solidFill>
                <a:srgbClr val="800000"/>
              </a:solidFill>
              <a:cs typeface="Times New Roman" panose="02020603050405020304" pitchFamily="18" charset="0"/>
            </a:endParaRPr>
          </a:p>
          <a:p>
            <a:pPr marL="0" indent="0">
              <a:buNone/>
            </a:pPr>
            <a:r>
              <a:rPr lang="en-GB" altLang="en-US" sz="2000" b="1" dirty="0">
                <a:solidFill>
                  <a:srgbClr val="800000"/>
                </a:solidFill>
                <a:cs typeface="Times New Roman" panose="02020603050405020304" pitchFamily="18" charset="0"/>
              </a:rPr>
              <a:t>Right device</a:t>
            </a:r>
          </a:p>
          <a:p>
            <a:pPr marL="0" indent="0">
              <a:buNone/>
            </a:pPr>
            <a:r>
              <a:rPr lang="en-GB" altLang="en-US" sz="2000" b="1" dirty="0">
                <a:solidFill>
                  <a:srgbClr val="800000"/>
                </a:solidFill>
                <a:cs typeface="Times New Roman" panose="02020603050405020304" pitchFamily="18" charset="0"/>
              </a:rPr>
              <a:t>                 Right location</a:t>
            </a:r>
          </a:p>
          <a:p>
            <a:pPr marL="0" indent="0">
              <a:buNone/>
            </a:pPr>
            <a:r>
              <a:rPr lang="en-GB" altLang="en-US" sz="2000" b="1" dirty="0">
                <a:solidFill>
                  <a:srgbClr val="800000"/>
                </a:solidFill>
                <a:cs typeface="Times New Roman" panose="02020603050405020304" pitchFamily="18" charset="0"/>
              </a:rPr>
              <a:t>                                    Right duration</a:t>
            </a:r>
          </a:p>
          <a:p>
            <a:endParaRPr lang="en-US" dirty="0"/>
          </a:p>
        </p:txBody>
      </p:sp>
      <p:sp>
        <p:nvSpPr>
          <p:cNvPr id="5" name="Text Placeholder 4"/>
          <p:cNvSpPr>
            <a:spLocks noGrp="1"/>
          </p:cNvSpPr>
          <p:nvPr>
            <p:ph type="body" sz="quarter" idx="14"/>
          </p:nvPr>
        </p:nvSpPr>
        <p:spPr/>
        <p:txBody>
          <a:bodyPr/>
          <a:lstStyle/>
          <a:p>
            <a:r>
              <a:rPr lang="en-GB" altLang="en-US" dirty="0">
                <a:solidFill>
                  <a:schemeClr val="tx2"/>
                </a:solidFill>
              </a:rPr>
              <a:t>Choice of vascular access device: ensuring the best outcome</a:t>
            </a:r>
            <a:endParaRPr lang="en-US" dirty="0">
              <a:solidFill>
                <a:schemeClr val="tx2"/>
              </a:solidFill>
            </a:endParaRPr>
          </a:p>
        </p:txBody>
      </p:sp>
      <p:sp>
        <p:nvSpPr>
          <p:cNvPr id="3" name="Title 2"/>
          <p:cNvSpPr>
            <a:spLocks noGrp="1"/>
          </p:cNvSpPr>
          <p:nvPr>
            <p:ph type="title"/>
          </p:nvPr>
        </p:nvSpPr>
        <p:spPr/>
        <p:txBody>
          <a:bodyPr/>
          <a:lstStyle/>
          <a:p>
            <a:r>
              <a:rPr lang="en-GB" sz="3730" dirty="0"/>
              <a:t>Care and Maintenance of Vascular Access Devices </a:t>
            </a:r>
            <a:endParaRPr lang="en-US" sz="3730" dirty="0"/>
          </a:p>
        </p:txBody>
      </p:sp>
      <p:pic>
        <p:nvPicPr>
          <p:cNvPr id="6" name="Audio 1">
            <a:hlinkClick r:id="" action="ppaction://media"/>
            <a:extLst>
              <a:ext uri="{FF2B5EF4-FFF2-40B4-BE49-F238E27FC236}">
                <a16:creationId xmlns:a16="http://schemas.microsoft.com/office/drawing/2014/main" id="{EA4EF207-A998-0C45-A0E3-5FF0AC74B7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417531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1" y="1600202"/>
            <a:ext cx="6969551" cy="4435559"/>
          </a:xfrm>
        </p:spPr>
        <p:txBody>
          <a:bodyPr/>
          <a:lstStyle/>
          <a:p>
            <a:pPr>
              <a:lnSpc>
                <a:spcPct val="80000"/>
              </a:lnSpc>
              <a:buNone/>
            </a:pPr>
            <a:r>
              <a:rPr lang="en-GB" sz="2000" dirty="0"/>
              <a:t>To provide an opportunity to:</a:t>
            </a:r>
          </a:p>
          <a:p>
            <a:pPr>
              <a:lnSpc>
                <a:spcPct val="80000"/>
              </a:lnSpc>
              <a:buNone/>
            </a:pPr>
            <a:endParaRPr lang="en-GB" sz="2000" dirty="0">
              <a:cs typeface="Arial" pitchFamily="34" charset="0"/>
            </a:endParaRPr>
          </a:p>
          <a:p>
            <a:pPr>
              <a:lnSpc>
                <a:spcPct val="80000"/>
              </a:lnSpc>
            </a:pPr>
            <a:r>
              <a:rPr lang="en-GB" sz="2000" dirty="0"/>
              <a:t>Develop knowledge and skills required for safe management of  Venous Access Devices (VADs).</a:t>
            </a:r>
          </a:p>
          <a:p>
            <a:pPr>
              <a:lnSpc>
                <a:spcPct val="80000"/>
              </a:lnSpc>
            </a:pPr>
            <a:endParaRPr lang="en-GB" sz="2000" dirty="0"/>
          </a:p>
          <a:p>
            <a:pPr>
              <a:lnSpc>
                <a:spcPct val="80000"/>
              </a:lnSpc>
            </a:pPr>
            <a:r>
              <a:rPr lang="en-GB" sz="2000" dirty="0"/>
              <a:t>Competency Book</a:t>
            </a:r>
          </a:p>
          <a:p>
            <a:pPr>
              <a:lnSpc>
                <a:spcPct val="80000"/>
              </a:lnSpc>
            </a:pPr>
            <a:endParaRPr lang="en-GB" sz="2000" dirty="0"/>
          </a:p>
          <a:p>
            <a:pPr>
              <a:lnSpc>
                <a:spcPct val="80000"/>
              </a:lnSpc>
            </a:pPr>
            <a:r>
              <a:rPr lang="en-GB" sz="2000" dirty="0"/>
              <a:t>Videos</a:t>
            </a:r>
          </a:p>
        </p:txBody>
      </p:sp>
      <p:sp>
        <p:nvSpPr>
          <p:cNvPr id="5" name="Text Placeholder 4"/>
          <p:cNvSpPr>
            <a:spLocks noGrp="1"/>
          </p:cNvSpPr>
          <p:nvPr>
            <p:ph type="body" sz="quarter" idx="14"/>
          </p:nvPr>
        </p:nvSpPr>
        <p:spPr/>
        <p:txBody>
          <a:bodyPr/>
          <a:lstStyle/>
          <a:p>
            <a:r>
              <a:rPr lang="en-GB" dirty="0"/>
              <a:t>Aims of Session</a:t>
            </a:r>
            <a:endParaRPr lang="en-US" dirty="0"/>
          </a:p>
        </p:txBody>
      </p:sp>
      <p:sp>
        <p:nvSpPr>
          <p:cNvPr id="3" name="Title 2"/>
          <p:cNvSpPr>
            <a:spLocks noGrp="1"/>
          </p:cNvSpPr>
          <p:nvPr>
            <p:ph type="title"/>
          </p:nvPr>
        </p:nvSpPr>
        <p:spPr/>
        <p:txBody>
          <a:bodyPr/>
          <a:lstStyle/>
          <a:p>
            <a:r>
              <a:rPr lang="en-GB" sz="3730" dirty="0"/>
              <a:t>Care and Maintenance of Vascular Access Devices </a:t>
            </a:r>
            <a:endParaRPr lang="en-US" sz="3730" dirty="0"/>
          </a:p>
        </p:txBody>
      </p:sp>
      <p:pic>
        <p:nvPicPr>
          <p:cNvPr id="7" name="Audio 3">
            <a:hlinkClick r:id="" action="ppaction://media"/>
            <a:extLst>
              <a:ext uri="{FF2B5EF4-FFF2-40B4-BE49-F238E27FC236}">
                <a16:creationId xmlns:a16="http://schemas.microsoft.com/office/drawing/2014/main" id="{B9B36961-818F-354B-A3F2-C958044613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137216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1" y="1600202"/>
            <a:ext cx="6969551" cy="4435559"/>
          </a:xfrm>
        </p:spPr>
        <p:txBody>
          <a:bodyPr/>
          <a:lstStyle/>
          <a:p>
            <a:endParaRPr lang="en-US" dirty="0"/>
          </a:p>
        </p:txBody>
      </p:sp>
      <p:sp>
        <p:nvSpPr>
          <p:cNvPr id="5" name="Text Placeholder 4"/>
          <p:cNvSpPr>
            <a:spLocks noGrp="1"/>
          </p:cNvSpPr>
          <p:nvPr>
            <p:ph type="body" sz="quarter" idx="14"/>
          </p:nvPr>
        </p:nvSpPr>
        <p:spPr/>
        <p:txBody>
          <a:bodyPr/>
          <a:lstStyle/>
          <a:p>
            <a:r>
              <a:rPr lang="en-GB" altLang="en-US" dirty="0"/>
              <a:t>Catheter Selection Guide </a:t>
            </a:r>
            <a:endParaRPr lang="en-US" dirty="0"/>
          </a:p>
        </p:txBody>
      </p:sp>
      <p:sp>
        <p:nvSpPr>
          <p:cNvPr id="3" name="Title 2"/>
          <p:cNvSpPr>
            <a:spLocks noGrp="1"/>
          </p:cNvSpPr>
          <p:nvPr>
            <p:ph type="title"/>
          </p:nvPr>
        </p:nvSpPr>
        <p:spPr/>
        <p:txBody>
          <a:bodyPr/>
          <a:lstStyle/>
          <a:p>
            <a:r>
              <a:rPr lang="en-GB" sz="3730" dirty="0"/>
              <a:t>Care and Maintenance of Vascular Access Devices </a:t>
            </a:r>
            <a:endParaRPr lang="en-US" sz="3730" dirty="0"/>
          </a:p>
        </p:txBody>
      </p:sp>
      <p:pic>
        <p:nvPicPr>
          <p:cNvPr id="6" name="Picture 2">
            <a:extLst>
              <a:ext uri="{FF2B5EF4-FFF2-40B4-BE49-F238E27FC236}">
                <a16:creationId xmlns:a16="http://schemas.microsoft.com/office/drawing/2014/main" id="{C05E9BA5-66E9-9340-B493-BF780891C4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3808" y="1474156"/>
            <a:ext cx="3670300" cy="481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03984B04-4342-3B4A-8B04-764975AB17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9496" y="1834518"/>
            <a:ext cx="5065712" cy="3779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Audio 1">
            <a:hlinkClick r:id="" action="ppaction://media"/>
            <a:extLst>
              <a:ext uri="{FF2B5EF4-FFF2-40B4-BE49-F238E27FC236}">
                <a16:creationId xmlns:a16="http://schemas.microsoft.com/office/drawing/2014/main" id="{FAB57B01-BBC6-1B44-B2D4-B9576D9DA9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2584" y="5606759"/>
            <a:ext cx="609600" cy="609600"/>
          </a:xfrm>
          <a:prstGeom prst="rect">
            <a:avLst/>
          </a:prstGeom>
        </p:spPr>
      </p:pic>
    </p:spTree>
    <p:extLst>
      <p:ext uri="{BB962C8B-B14F-4D97-AF65-F5344CB8AC3E}">
        <p14:creationId xmlns:p14="http://schemas.microsoft.com/office/powerpoint/2010/main" val="307341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1" y="1600202"/>
            <a:ext cx="11103023" cy="4435559"/>
          </a:xfrm>
        </p:spPr>
        <p:txBody>
          <a:bodyPr/>
          <a:lstStyle/>
          <a:p>
            <a:pPr marL="0" indent="0">
              <a:buNone/>
            </a:pPr>
            <a:r>
              <a:rPr lang="en-GB" sz="1600" dirty="0">
                <a:solidFill>
                  <a:srgbClr val="000000"/>
                </a:solidFill>
              </a:rPr>
              <a:t>Depending on its Intended Purpose, a medical device may be classified as Class I (including Is &amp; </a:t>
            </a:r>
            <a:r>
              <a:rPr lang="en-GB" sz="1600" dirty="0" err="1">
                <a:solidFill>
                  <a:srgbClr val="000000"/>
                </a:solidFill>
              </a:rPr>
              <a:t>Im</a:t>
            </a:r>
            <a:r>
              <a:rPr lang="en-GB" sz="1600" dirty="0">
                <a:solidFill>
                  <a:srgbClr val="000000"/>
                </a:solidFill>
              </a:rPr>
              <a:t>), Class </a:t>
            </a:r>
            <a:r>
              <a:rPr lang="en-GB" sz="1600" dirty="0" err="1">
                <a:solidFill>
                  <a:srgbClr val="000000"/>
                </a:solidFill>
              </a:rPr>
              <a:t>IIa</a:t>
            </a:r>
            <a:r>
              <a:rPr lang="en-GB" sz="1600" dirty="0">
                <a:solidFill>
                  <a:srgbClr val="000000"/>
                </a:solidFill>
              </a:rPr>
              <a:t>, IIb and III, with Class III covering the highest risk products. The higher the classification the greater the level of assessment required. All Class Is, </a:t>
            </a:r>
            <a:r>
              <a:rPr lang="en-GB" sz="1600" dirty="0" err="1">
                <a:solidFill>
                  <a:srgbClr val="000000"/>
                </a:solidFill>
              </a:rPr>
              <a:t>Im</a:t>
            </a:r>
            <a:r>
              <a:rPr lang="en-GB" sz="1600" dirty="0">
                <a:solidFill>
                  <a:srgbClr val="000000"/>
                </a:solidFill>
              </a:rPr>
              <a:t>, </a:t>
            </a:r>
            <a:r>
              <a:rPr lang="en-GB" sz="1600" dirty="0" err="1">
                <a:solidFill>
                  <a:srgbClr val="000000"/>
                </a:solidFill>
              </a:rPr>
              <a:t>IIa</a:t>
            </a:r>
            <a:r>
              <a:rPr lang="en-GB" sz="1600" dirty="0">
                <a:solidFill>
                  <a:srgbClr val="000000"/>
                </a:solidFill>
              </a:rPr>
              <a:t>, IIb and III medical devices require the intervention of third party, the so-called Notified Body.</a:t>
            </a:r>
          </a:p>
          <a:p>
            <a:pPr marL="0" indent="0">
              <a:buNone/>
            </a:pPr>
            <a:br>
              <a:rPr lang="en-GB" sz="1600" dirty="0"/>
            </a:br>
            <a:r>
              <a:rPr lang="en-GB" sz="1600" dirty="0">
                <a:solidFill>
                  <a:srgbClr val="000000"/>
                </a:solidFill>
              </a:rPr>
              <a:t>Classification of a medical device will depend upon a series of factors, including how long the device is intended to be in continuous use</a:t>
            </a:r>
          </a:p>
          <a:p>
            <a:pPr marL="0" indent="0">
              <a:buNone/>
            </a:pPr>
            <a:endParaRPr lang="en-GB" sz="1600" dirty="0">
              <a:solidFill>
                <a:srgbClr val="000000"/>
              </a:solidFill>
            </a:endParaRPr>
          </a:p>
          <a:p>
            <a:pPr marL="0" indent="0">
              <a:buNone/>
            </a:pPr>
            <a:r>
              <a:rPr lang="en-GB" sz="1600" dirty="0">
                <a:solidFill>
                  <a:srgbClr val="000000"/>
                </a:solidFill>
              </a:rPr>
              <a:t>Whether or not the device is invasive or surgically invasive,</a:t>
            </a:r>
          </a:p>
          <a:p>
            <a:pPr marL="0" indent="0">
              <a:buNone/>
            </a:pPr>
            <a:endParaRPr lang="en-GB" sz="1600" dirty="0">
              <a:solidFill>
                <a:srgbClr val="000000"/>
              </a:solidFill>
            </a:endParaRPr>
          </a:p>
          <a:p>
            <a:pPr marL="0" indent="0">
              <a:buNone/>
            </a:pPr>
            <a:r>
              <a:rPr lang="en-GB" sz="1600" dirty="0">
                <a:solidFill>
                  <a:srgbClr val="000000"/>
                </a:solidFill>
              </a:rPr>
              <a:t>Whether the device is implantable or active</a:t>
            </a:r>
          </a:p>
          <a:p>
            <a:pPr marL="0" indent="0">
              <a:buNone/>
            </a:pPr>
            <a:endParaRPr lang="en-GB" sz="1600" dirty="0">
              <a:solidFill>
                <a:srgbClr val="000000"/>
              </a:solidFill>
            </a:endParaRPr>
          </a:p>
          <a:p>
            <a:pPr marL="0" indent="0">
              <a:buNone/>
            </a:pPr>
            <a:r>
              <a:rPr lang="en-GB" sz="1600" dirty="0">
                <a:solidFill>
                  <a:srgbClr val="000000"/>
                </a:solidFill>
              </a:rPr>
              <a:t>Whether or not the device contains a substance, which in its own right is considered to be a medicinal substance and has action ancillary to that of the device.</a:t>
            </a:r>
          </a:p>
          <a:p>
            <a:pPr marL="0" indent="0">
              <a:buNone/>
            </a:pPr>
            <a:r>
              <a:rPr lang="en-GB" sz="1600" dirty="0">
                <a:solidFill>
                  <a:srgbClr val="000000"/>
                </a:solidFill>
              </a:rPr>
              <a:t>The classification rules are set out in Annex IX of the directive. This annex includes definitions of the terminology used in the classification rules.</a:t>
            </a:r>
            <a:endParaRPr lang="en-GB" sz="1600" dirty="0"/>
          </a:p>
        </p:txBody>
      </p:sp>
      <p:sp>
        <p:nvSpPr>
          <p:cNvPr id="5" name="Text Placeholder 4"/>
          <p:cNvSpPr>
            <a:spLocks noGrp="1"/>
          </p:cNvSpPr>
          <p:nvPr>
            <p:ph type="body" sz="quarter" idx="14"/>
          </p:nvPr>
        </p:nvSpPr>
        <p:spPr/>
        <p:txBody>
          <a:bodyPr/>
          <a:lstStyle/>
          <a:p>
            <a:r>
              <a:rPr lang="en-GB" dirty="0"/>
              <a:t>Device Classification</a:t>
            </a:r>
            <a:endParaRPr lang="en-US" dirty="0"/>
          </a:p>
        </p:txBody>
      </p:sp>
      <p:sp>
        <p:nvSpPr>
          <p:cNvPr id="3" name="Title 2"/>
          <p:cNvSpPr>
            <a:spLocks noGrp="1"/>
          </p:cNvSpPr>
          <p:nvPr>
            <p:ph type="title"/>
          </p:nvPr>
        </p:nvSpPr>
        <p:spPr/>
        <p:txBody>
          <a:bodyPr/>
          <a:lstStyle/>
          <a:p>
            <a:r>
              <a:rPr lang="en-GB" sz="3730" dirty="0"/>
              <a:t>Care and Maintenance of Vascular Access Devices </a:t>
            </a:r>
            <a:endParaRPr lang="en-US" sz="3730" dirty="0"/>
          </a:p>
        </p:txBody>
      </p:sp>
      <p:pic>
        <p:nvPicPr>
          <p:cNvPr id="6" name="Audio 3">
            <a:hlinkClick r:id="" action="ppaction://media"/>
            <a:extLst>
              <a:ext uri="{FF2B5EF4-FFF2-40B4-BE49-F238E27FC236}">
                <a16:creationId xmlns:a16="http://schemas.microsoft.com/office/drawing/2014/main" id="{FA7E7AA0-7CE0-354C-8E9E-7886F88488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07824" y="5589240"/>
            <a:ext cx="609600" cy="609600"/>
          </a:xfrm>
          <a:prstGeom prst="rect">
            <a:avLst/>
          </a:prstGeom>
        </p:spPr>
      </p:pic>
    </p:spTree>
    <p:extLst>
      <p:ext uri="{BB962C8B-B14F-4D97-AF65-F5344CB8AC3E}">
        <p14:creationId xmlns:p14="http://schemas.microsoft.com/office/powerpoint/2010/main" val="357153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1" y="1600202"/>
            <a:ext cx="6969551" cy="4435559"/>
          </a:xfrm>
        </p:spPr>
        <p:txBody>
          <a:bodyPr/>
          <a:lstStyle/>
          <a:p>
            <a:pPr>
              <a:defRPr/>
            </a:pPr>
            <a:r>
              <a:rPr lang="en-US" sz="2000" dirty="0"/>
              <a:t>Infection</a:t>
            </a:r>
          </a:p>
          <a:p>
            <a:pPr>
              <a:defRPr/>
            </a:pPr>
            <a:r>
              <a:rPr lang="en-US" sz="2000" dirty="0"/>
              <a:t>Occlusion</a:t>
            </a:r>
          </a:p>
          <a:p>
            <a:pPr>
              <a:defRPr/>
            </a:pPr>
            <a:r>
              <a:rPr lang="en-US" sz="2000" dirty="0"/>
              <a:t>Thrombosis</a:t>
            </a:r>
          </a:p>
          <a:p>
            <a:pPr>
              <a:defRPr/>
            </a:pPr>
            <a:r>
              <a:rPr lang="en-US" sz="2000" dirty="0"/>
              <a:t>Phlebitis</a:t>
            </a:r>
          </a:p>
          <a:p>
            <a:pPr>
              <a:defRPr/>
            </a:pPr>
            <a:r>
              <a:rPr lang="en-US" sz="2000" dirty="0"/>
              <a:t>Catheter fracture</a:t>
            </a:r>
          </a:p>
          <a:p>
            <a:pPr>
              <a:defRPr/>
            </a:pPr>
            <a:r>
              <a:rPr lang="en-US" sz="2000" dirty="0"/>
              <a:t>Catheter migration</a:t>
            </a:r>
          </a:p>
          <a:p>
            <a:pPr>
              <a:defRPr/>
            </a:pPr>
            <a:r>
              <a:rPr lang="en-US" sz="2000" dirty="0"/>
              <a:t>Good care and maintenance </a:t>
            </a:r>
            <a:r>
              <a:rPr lang="en-US" sz="2000" dirty="0">
                <a:solidFill>
                  <a:srgbClr val="FF0000"/>
                </a:solidFill>
              </a:rPr>
              <a:t>vital</a:t>
            </a:r>
          </a:p>
          <a:p>
            <a:endParaRPr lang="en-US" dirty="0"/>
          </a:p>
        </p:txBody>
      </p:sp>
      <p:sp>
        <p:nvSpPr>
          <p:cNvPr id="5" name="Text Placeholder 4"/>
          <p:cNvSpPr>
            <a:spLocks noGrp="1"/>
          </p:cNvSpPr>
          <p:nvPr>
            <p:ph type="body" sz="quarter" idx="14"/>
          </p:nvPr>
        </p:nvSpPr>
        <p:spPr/>
        <p:txBody>
          <a:bodyPr/>
          <a:lstStyle/>
          <a:p>
            <a:r>
              <a:rPr lang="en-US" dirty="0"/>
              <a:t>CVAD complications</a:t>
            </a:r>
          </a:p>
        </p:txBody>
      </p:sp>
      <p:sp>
        <p:nvSpPr>
          <p:cNvPr id="3" name="Title 2"/>
          <p:cNvSpPr>
            <a:spLocks noGrp="1"/>
          </p:cNvSpPr>
          <p:nvPr>
            <p:ph type="title"/>
          </p:nvPr>
        </p:nvSpPr>
        <p:spPr/>
        <p:txBody>
          <a:bodyPr/>
          <a:lstStyle/>
          <a:p>
            <a:r>
              <a:rPr lang="en-GB" sz="3730" dirty="0"/>
              <a:t>Care and Maintenance of Vascular Access Devices </a:t>
            </a:r>
            <a:endParaRPr lang="en-US" sz="3730" dirty="0"/>
          </a:p>
        </p:txBody>
      </p:sp>
      <p:pic>
        <p:nvPicPr>
          <p:cNvPr id="6" name="Audio 3">
            <a:hlinkClick r:id="" action="ppaction://media"/>
            <a:extLst>
              <a:ext uri="{FF2B5EF4-FFF2-40B4-BE49-F238E27FC236}">
                <a16:creationId xmlns:a16="http://schemas.microsoft.com/office/drawing/2014/main" id="{58E655BF-E6DF-A04B-9703-CFC3AA34EE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77599" y="5589240"/>
            <a:ext cx="609600" cy="609600"/>
          </a:xfrm>
          <a:prstGeom prst="rect">
            <a:avLst/>
          </a:prstGeom>
        </p:spPr>
      </p:pic>
    </p:spTree>
    <p:extLst>
      <p:ext uri="{BB962C8B-B14F-4D97-AF65-F5344CB8AC3E}">
        <p14:creationId xmlns:p14="http://schemas.microsoft.com/office/powerpoint/2010/main" val="158414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1" y="1600202"/>
            <a:ext cx="6969551" cy="4435559"/>
          </a:xfrm>
        </p:spPr>
        <p:txBody>
          <a:bodyPr/>
          <a:lstStyle/>
          <a:p>
            <a:r>
              <a:rPr lang="en-GB" sz="2000" dirty="0"/>
              <a:t>Skin antisepsis is regarded as one of the most important measures for preventing catheter related infections</a:t>
            </a:r>
          </a:p>
          <a:p>
            <a:endParaRPr lang="en-GB" sz="2000" dirty="0"/>
          </a:p>
          <a:p>
            <a:r>
              <a:rPr lang="en-GB" sz="2000" dirty="0"/>
              <a:t>EPIC recommend use of 2% Chlorhexidine Gluconate in 70% Isopropyl Alcohol</a:t>
            </a:r>
            <a:endParaRPr lang="en-US" sz="2000" dirty="0"/>
          </a:p>
          <a:p>
            <a:endParaRPr lang="en-US" dirty="0"/>
          </a:p>
        </p:txBody>
      </p:sp>
      <p:sp>
        <p:nvSpPr>
          <p:cNvPr id="5" name="Text Placeholder 4"/>
          <p:cNvSpPr>
            <a:spLocks noGrp="1"/>
          </p:cNvSpPr>
          <p:nvPr>
            <p:ph type="body" sz="quarter" idx="14"/>
          </p:nvPr>
        </p:nvSpPr>
        <p:spPr/>
        <p:txBody>
          <a:bodyPr/>
          <a:lstStyle/>
          <a:p>
            <a:r>
              <a:rPr lang="en-GB" dirty="0"/>
              <a:t>Cutaneous Antisepsis</a:t>
            </a:r>
            <a:endParaRPr lang="en-US" dirty="0"/>
          </a:p>
        </p:txBody>
      </p:sp>
      <p:sp>
        <p:nvSpPr>
          <p:cNvPr id="3" name="Title 2"/>
          <p:cNvSpPr>
            <a:spLocks noGrp="1"/>
          </p:cNvSpPr>
          <p:nvPr>
            <p:ph type="title"/>
          </p:nvPr>
        </p:nvSpPr>
        <p:spPr/>
        <p:txBody>
          <a:bodyPr/>
          <a:lstStyle/>
          <a:p>
            <a:r>
              <a:rPr lang="en-GB" sz="3730" dirty="0"/>
              <a:t>Care and Maintenance of Vascular Access Devices </a:t>
            </a:r>
            <a:endParaRPr lang="en-US" sz="3730" dirty="0"/>
          </a:p>
        </p:txBody>
      </p:sp>
      <p:pic>
        <p:nvPicPr>
          <p:cNvPr id="6" name="Picture 4" descr="chrop">
            <a:extLst>
              <a:ext uri="{FF2B5EF4-FFF2-40B4-BE49-F238E27FC236}">
                <a16:creationId xmlns:a16="http://schemas.microsoft.com/office/drawing/2014/main" id="{8A65E960-C655-2A46-A88F-A0B903A4A8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7566607" y="1752053"/>
            <a:ext cx="3240360" cy="2065928"/>
          </a:xfrm>
          <a:prstGeom prst="rect">
            <a:avLst/>
          </a:prstGeom>
        </p:spPr>
      </p:pic>
      <p:pic>
        <p:nvPicPr>
          <p:cNvPr id="7" name="Picture 2">
            <a:extLst>
              <a:ext uri="{FF2B5EF4-FFF2-40B4-BE49-F238E27FC236}">
                <a16:creationId xmlns:a16="http://schemas.microsoft.com/office/drawing/2014/main" id="{D85CA286-10E5-FD4C-870A-B365599103B4}"/>
              </a:ext>
            </a:extLst>
          </p:cNvPr>
          <p:cNvPicPr>
            <a:picLocks noChangeAspect="1" noChangeArrowheads="1"/>
          </p:cNvPicPr>
          <p:nvPr/>
        </p:nvPicPr>
        <p:blipFill>
          <a:blip r:embed="rId5"/>
          <a:srcRect/>
          <a:stretch>
            <a:fillRect/>
          </a:stretch>
        </p:blipFill>
        <p:spPr bwMode="auto">
          <a:xfrm>
            <a:off x="7565938" y="3927932"/>
            <a:ext cx="3240359" cy="2144479"/>
          </a:xfrm>
          <a:prstGeom prst="rect">
            <a:avLst/>
          </a:prstGeom>
          <a:noFill/>
          <a:ln w="9525">
            <a:noFill/>
            <a:miter lim="800000"/>
            <a:headEnd/>
            <a:tailEnd/>
          </a:ln>
        </p:spPr>
      </p:pic>
      <p:pic>
        <p:nvPicPr>
          <p:cNvPr id="8" name="Audio 1">
            <a:hlinkClick r:id="" action="ppaction://media"/>
            <a:extLst>
              <a:ext uri="{FF2B5EF4-FFF2-40B4-BE49-F238E27FC236}">
                <a16:creationId xmlns:a16="http://schemas.microsoft.com/office/drawing/2014/main" id="{DA236DF4-BE21-FC4D-91BB-23B3EEC44F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4592" y="5589240"/>
            <a:ext cx="609600" cy="609600"/>
          </a:xfrm>
          <a:prstGeom prst="rect">
            <a:avLst/>
          </a:prstGeom>
        </p:spPr>
      </p:pic>
    </p:spTree>
    <p:extLst>
      <p:ext uri="{BB962C8B-B14F-4D97-AF65-F5344CB8AC3E}">
        <p14:creationId xmlns:p14="http://schemas.microsoft.com/office/powerpoint/2010/main" val="242557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1" y="1600202"/>
            <a:ext cx="6969551" cy="4435559"/>
          </a:xfrm>
        </p:spPr>
        <p:txBody>
          <a:bodyPr/>
          <a:lstStyle/>
          <a:p>
            <a:pPr>
              <a:lnSpc>
                <a:spcPct val="90000"/>
              </a:lnSpc>
              <a:spcAft>
                <a:spcPct val="10000"/>
              </a:spcAft>
            </a:pPr>
            <a:r>
              <a:rPr lang="en-GB" sz="2000" dirty="0">
                <a:solidFill>
                  <a:srgbClr val="FF0000"/>
                </a:solidFill>
              </a:rPr>
              <a:t>Weekly</a:t>
            </a:r>
            <a:r>
              <a:rPr lang="en-GB" sz="2000" dirty="0"/>
              <a:t> flush with saline (10mls per lumen)</a:t>
            </a:r>
          </a:p>
          <a:p>
            <a:pPr>
              <a:lnSpc>
                <a:spcPct val="90000"/>
              </a:lnSpc>
              <a:spcAft>
                <a:spcPct val="10000"/>
              </a:spcAft>
            </a:pPr>
            <a:r>
              <a:rPr lang="en-GB" sz="2000" dirty="0"/>
              <a:t>10ml syringe</a:t>
            </a:r>
          </a:p>
          <a:p>
            <a:pPr>
              <a:lnSpc>
                <a:spcPct val="90000"/>
              </a:lnSpc>
              <a:spcAft>
                <a:spcPct val="10000"/>
              </a:spcAft>
            </a:pPr>
            <a:r>
              <a:rPr lang="en-GB" sz="2000" dirty="0"/>
              <a:t>Heparin 10 units per ml (2mls per lumen) to complete (If appropriate – </a:t>
            </a:r>
            <a:r>
              <a:rPr lang="en-GB" sz="2000" dirty="0" err="1"/>
              <a:t>valved</a:t>
            </a:r>
            <a:r>
              <a:rPr lang="en-GB" sz="2000" dirty="0"/>
              <a:t> catheters)  </a:t>
            </a:r>
          </a:p>
          <a:p>
            <a:pPr>
              <a:lnSpc>
                <a:spcPct val="90000"/>
              </a:lnSpc>
              <a:spcAft>
                <a:spcPct val="10000"/>
              </a:spcAft>
            </a:pPr>
            <a:r>
              <a:rPr lang="en-GB" sz="2000" dirty="0"/>
              <a:t>Port -5mls or 3mls 100 units / ml heparin (or follow hospital /manufacturer guidance)</a:t>
            </a:r>
          </a:p>
          <a:p>
            <a:pPr>
              <a:lnSpc>
                <a:spcPct val="90000"/>
              </a:lnSpc>
              <a:spcAft>
                <a:spcPct val="10000"/>
              </a:spcAft>
            </a:pPr>
            <a:r>
              <a:rPr lang="en-GB" sz="2000" dirty="0"/>
              <a:t>Port – monthly flushing</a:t>
            </a:r>
          </a:p>
          <a:p>
            <a:pPr>
              <a:lnSpc>
                <a:spcPct val="90000"/>
              </a:lnSpc>
              <a:spcAft>
                <a:spcPct val="10000"/>
              </a:spcAft>
            </a:pPr>
            <a:r>
              <a:rPr lang="en-GB" sz="2000" dirty="0"/>
              <a:t>Use a push pause / stop start </a:t>
            </a:r>
            <a:r>
              <a:rPr lang="en-GB" sz="2000" dirty="0">
                <a:solidFill>
                  <a:srgbClr val="FF0000"/>
                </a:solidFill>
              </a:rPr>
              <a:t>turbulent</a:t>
            </a:r>
            <a:r>
              <a:rPr lang="en-GB" sz="2000" b="1" dirty="0">
                <a:solidFill>
                  <a:srgbClr val="FF0000"/>
                </a:solidFill>
              </a:rPr>
              <a:t> </a:t>
            </a:r>
            <a:r>
              <a:rPr lang="en-GB" sz="2000" dirty="0"/>
              <a:t>positive pressure flush – This will be demonstrated in the workshop </a:t>
            </a:r>
          </a:p>
          <a:p>
            <a:endParaRPr lang="en-US" dirty="0"/>
          </a:p>
        </p:txBody>
      </p:sp>
      <p:sp>
        <p:nvSpPr>
          <p:cNvPr id="5" name="Text Placeholder 4"/>
          <p:cNvSpPr>
            <a:spLocks noGrp="1"/>
          </p:cNvSpPr>
          <p:nvPr>
            <p:ph type="body" sz="quarter" idx="14"/>
          </p:nvPr>
        </p:nvSpPr>
        <p:spPr/>
        <p:txBody>
          <a:bodyPr/>
          <a:lstStyle/>
          <a:p>
            <a:r>
              <a:rPr lang="en-GB" dirty="0"/>
              <a:t>Flushing</a:t>
            </a:r>
            <a:endParaRPr lang="en-US" dirty="0"/>
          </a:p>
        </p:txBody>
      </p:sp>
      <p:sp>
        <p:nvSpPr>
          <p:cNvPr id="3" name="Title 2"/>
          <p:cNvSpPr>
            <a:spLocks noGrp="1"/>
          </p:cNvSpPr>
          <p:nvPr>
            <p:ph type="title"/>
          </p:nvPr>
        </p:nvSpPr>
        <p:spPr/>
        <p:txBody>
          <a:bodyPr/>
          <a:lstStyle/>
          <a:p>
            <a:r>
              <a:rPr lang="en-GB" sz="3730" dirty="0"/>
              <a:t>Care and Maintenance of Vascular Access Devices </a:t>
            </a:r>
            <a:endParaRPr lang="en-US" sz="3730" dirty="0"/>
          </a:p>
        </p:txBody>
      </p:sp>
      <p:pic>
        <p:nvPicPr>
          <p:cNvPr id="6" name="Picture 2">
            <a:extLst>
              <a:ext uri="{FF2B5EF4-FFF2-40B4-BE49-F238E27FC236}">
                <a16:creationId xmlns:a16="http://schemas.microsoft.com/office/drawing/2014/main" id="{0C31F4B8-8C52-C449-B6DC-86B5E92B11FF}"/>
              </a:ext>
            </a:extLst>
          </p:cNvPr>
          <p:cNvPicPr>
            <a:picLocks noChangeAspect="1" noChangeArrowheads="1"/>
          </p:cNvPicPr>
          <p:nvPr/>
        </p:nvPicPr>
        <p:blipFill>
          <a:blip r:embed="rId4"/>
          <a:srcRect/>
          <a:stretch>
            <a:fillRect/>
          </a:stretch>
        </p:blipFill>
        <p:spPr>
          <a:xfrm>
            <a:off x="7896200" y="2807165"/>
            <a:ext cx="3765755" cy="1010816"/>
          </a:xfrm>
          <a:prstGeom prst="rect">
            <a:avLst/>
          </a:prstGeom>
        </p:spPr>
      </p:pic>
      <p:pic>
        <p:nvPicPr>
          <p:cNvPr id="7" name="Audio 4">
            <a:hlinkClick r:id="" action="ppaction://media"/>
            <a:extLst>
              <a:ext uri="{FF2B5EF4-FFF2-40B4-BE49-F238E27FC236}">
                <a16:creationId xmlns:a16="http://schemas.microsoft.com/office/drawing/2014/main" id="{C45E1985-3BBF-484A-B919-637D5FBBBA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7155" y="5589240"/>
            <a:ext cx="609600" cy="609600"/>
          </a:xfrm>
          <a:prstGeom prst="rect">
            <a:avLst/>
          </a:prstGeom>
        </p:spPr>
      </p:pic>
    </p:spTree>
    <p:extLst>
      <p:ext uri="{BB962C8B-B14F-4D97-AF65-F5344CB8AC3E}">
        <p14:creationId xmlns:p14="http://schemas.microsoft.com/office/powerpoint/2010/main" val="267509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1" y="1600202"/>
            <a:ext cx="6969551" cy="4435559"/>
          </a:xfrm>
        </p:spPr>
        <p:txBody>
          <a:bodyPr/>
          <a:lstStyle/>
          <a:p>
            <a:pPr marL="0" indent="0">
              <a:buNone/>
            </a:pPr>
            <a:r>
              <a:rPr lang="en-GB" sz="2000" b="1" dirty="0"/>
              <a:t>Various types</a:t>
            </a:r>
          </a:p>
          <a:p>
            <a:r>
              <a:rPr lang="en-GB" sz="2000" dirty="0"/>
              <a:t>Helps to reduce infection, needle stick injuries and blood spillage</a:t>
            </a:r>
          </a:p>
          <a:p>
            <a:r>
              <a:rPr lang="en-GB" sz="2000" dirty="0"/>
              <a:t>Positive, negative, neutral </a:t>
            </a:r>
          </a:p>
          <a:p>
            <a:r>
              <a:rPr lang="en-GB" sz="2000" dirty="0"/>
              <a:t>Clear</a:t>
            </a:r>
          </a:p>
          <a:p>
            <a:r>
              <a:rPr lang="en-GB" sz="2000" dirty="0"/>
              <a:t>No moving parts</a:t>
            </a:r>
          </a:p>
          <a:p>
            <a:r>
              <a:rPr lang="en-GB" sz="2000" dirty="0"/>
              <a:t>Easy to clean</a:t>
            </a:r>
          </a:p>
          <a:p>
            <a:r>
              <a:rPr lang="en-GB" sz="2000" dirty="0"/>
              <a:t>3 or 7 day device</a:t>
            </a:r>
          </a:p>
          <a:p>
            <a:r>
              <a:rPr lang="en-GB" sz="2000" dirty="0"/>
              <a:t>Lipids / bloods</a:t>
            </a:r>
            <a:endParaRPr lang="en-US" sz="2000" dirty="0"/>
          </a:p>
        </p:txBody>
      </p:sp>
      <p:sp>
        <p:nvSpPr>
          <p:cNvPr id="5" name="Text Placeholder 4"/>
          <p:cNvSpPr>
            <a:spLocks noGrp="1"/>
          </p:cNvSpPr>
          <p:nvPr>
            <p:ph type="body" sz="quarter" idx="14"/>
          </p:nvPr>
        </p:nvSpPr>
        <p:spPr/>
        <p:txBody>
          <a:bodyPr/>
          <a:lstStyle/>
          <a:p>
            <a:r>
              <a:rPr lang="en-GB" dirty="0">
                <a:cs typeface="Arial" pitchFamily="34" charset="0"/>
              </a:rPr>
              <a:t>Closed IV needle free connectors</a:t>
            </a:r>
            <a:endParaRPr lang="en-US" dirty="0"/>
          </a:p>
        </p:txBody>
      </p:sp>
      <p:sp>
        <p:nvSpPr>
          <p:cNvPr id="3" name="Title 2"/>
          <p:cNvSpPr>
            <a:spLocks noGrp="1"/>
          </p:cNvSpPr>
          <p:nvPr>
            <p:ph type="title"/>
          </p:nvPr>
        </p:nvSpPr>
        <p:spPr/>
        <p:txBody>
          <a:bodyPr/>
          <a:lstStyle/>
          <a:p>
            <a:r>
              <a:rPr lang="en-GB" sz="3730" dirty="0"/>
              <a:t>Care and Maintenance of Vascular Access Devices </a:t>
            </a:r>
            <a:endParaRPr lang="en-US" sz="3730" dirty="0"/>
          </a:p>
        </p:txBody>
      </p:sp>
      <p:pic>
        <p:nvPicPr>
          <p:cNvPr id="6" name="Picture 2" descr="https://www.vygon.com/content_prd-img/prd_disp_img_00089803.jpg">
            <a:extLst>
              <a:ext uri="{FF2B5EF4-FFF2-40B4-BE49-F238E27FC236}">
                <a16:creationId xmlns:a16="http://schemas.microsoft.com/office/drawing/2014/main" id="{5DFDFFB5-B3DA-D145-9079-7CCA6CC3CC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0216" y="2492896"/>
            <a:ext cx="3805165" cy="25153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vygon.it/media/k2/items/cache/e1a5260e14d121b13781ae5a05e2a9ed_XL.jpg">
            <a:extLst>
              <a:ext uri="{FF2B5EF4-FFF2-40B4-BE49-F238E27FC236}">
                <a16:creationId xmlns:a16="http://schemas.microsoft.com/office/drawing/2014/main" id="{59E760BD-4874-1F48-BBCB-A1CA959C9A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6532" y="2913105"/>
            <a:ext cx="3805165" cy="1809751"/>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4">
            <a:hlinkClick r:id="" action="ppaction://media"/>
            <a:extLst>
              <a:ext uri="{FF2B5EF4-FFF2-40B4-BE49-F238E27FC236}">
                <a16:creationId xmlns:a16="http://schemas.microsoft.com/office/drawing/2014/main" id="{F0CC95A2-F5A1-0840-BBBF-F734274F15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2584" y="5583838"/>
            <a:ext cx="609600" cy="609600"/>
          </a:xfrm>
          <a:prstGeom prst="rect">
            <a:avLst/>
          </a:prstGeom>
        </p:spPr>
      </p:pic>
    </p:spTree>
    <p:extLst>
      <p:ext uri="{BB962C8B-B14F-4D97-AF65-F5344CB8AC3E}">
        <p14:creationId xmlns:p14="http://schemas.microsoft.com/office/powerpoint/2010/main" val="276098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1" y="1600202"/>
            <a:ext cx="6969551" cy="4435559"/>
          </a:xfrm>
        </p:spPr>
        <p:txBody>
          <a:bodyPr/>
          <a:lstStyle/>
          <a:p>
            <a:pPr marL="0" indent="0">
              <a:buNone/>
            </a:pPr>
            <a:r>
              <a:rPr lang="en-GB" sz="2000" b="1" dirty="0"/>
              <a:t>ACTIVE</a:t>
            </a:r>
          </a:p>
          <a:p>
            <a:r>
              <a:rPr lang="en-GB" sz="2000" dirty="0"/>
              <a:t>Chlorhexidine and alcohol or alcohol</a:t>
            </a:r>
          </a:p>
          <a:p>
            <a:r>
              <a:rPr lang="en-GB" sz="2000" dirty="0"/>
              <a:t>At least 15 seconds</a:t>
            </a:r>
          </a:p>
          <a:p>
            <a:r>
              <a:rPr lang="en-GB" sz="2000" dirty="0">
                <a:solidFill>
                  <a:srgbClr val="FF0000"/>
                </a:solidFill>
              </a:rPr>
              <a:t>Allow to dry</a:t>
            </a:r>
          </a:p>
          <a:p>
            <a:pPr marL="0" indent="0">
              <a:buNone/>
            </a:pPr>
            <a:endParaRPr lang="en-GB" sz="2000" dirty="0">
              <a:solidFill>
                <a:srgbClr val="FF0000"/>
              </a:solidFill>
            </a:endParaRPr>
          </a:p>
          <a:p>
            <a:pPr marL="0" indent="0">
              <a:buNone/>
            </a:pPr>
            <a:r>
              <a:rPr lang="en-GB" sz="2000" b="1" dirty="0"/>
              <a:t>PASSIVE</a:t>
            </a:r>
          </a:p>
          <a:p>
            <a:r>
              <a:rPr lang="en-GB" sz="2000" dirty="0"/>
              <a:t>Curos cap</a:t>
            </a:r>
          </a:p>
          <a:p>
            <a:endParaRPr lang="en-US" dirty="0"/>
          </a:p>
        </p:txBody>
      </p:sp>
      <p:sp>
        <p:nvSpPr>
          <p:cNvPr id="5" name="Text Placeholder 4"/>
          <p:cNvSpPr>
            <a:spLocks noGrp="1"/>
          </p:cNvSpPr>
          <p:nvPr>
            <p:ph type="body" sz="quarter" idx="14"/>
          </p:nvPr>
        </p:nvSpPr>
        <p:spPr/>
        <p:txBody>
          <a:bodyPr/>
          <a:lstStyle/>
          <a:p>
            <a:r>
              <a:rPr lang="en-GB" dirty="0"/>
              <a:t>Scrub the Hub!</a:t>
            </a:r>
            <a:endParaRPr lang="en-US" dirty="0"/>
          </a:p>
        </p:txBody>
      </p:sp>
      <p:sp>
        <p:nvSpPr>
          <p:cNvPr id="3" name="Title 2"/>
          <p:cNvSpPr>
            <a:spLocks noGrp="1"/>
          </p:cNvSpPr>
          <p:nvPr>
            <p:ph type="title"/>
          </p:nvPr>
        </p:nvSpPr>
        <p:spPr/>
        <p:txBody>
          <a:bodyPr/>
          <a:lstStyle/>
          <a:p>
            <a:r>
              <a:rPr lang="en-GB" sz="3730" dirty="0"/>
              <a:t>Care and Maintenance of Vascular Access Devices </a:t>
            </a:r>
            <a:endParaRPr lang="en-US" sz="3730" dirty="0"/>
          </a:p>
        </p:txBody>
      </p:sp>
      <p:pic>
        <p:nvPicPr>
          <p:cNvPr id="7" name="Picture 6">
            <a:extLst>
              <a:ext uri="{FF2B5EF4-FFF2-40B4-BE49-F238E27FC236}">
                <a16:creationId xmlns:a16="http://schemas.microsoft.com/office/drawing/2014/main" id="{F71EDA61-B337-374B-9B30-70A438DD99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6264" y="3573016"/>
            <a:ext cx="2016224" cy="2232025"/>
          </a:xfrm>
          <a:prstGeom prst="rect">
            <a:avLst/>
          </a:prstGeom>
        </p:spPr>
      </p:pic>
      <p:pic>
        <p:nvPicPr>
          <p:cNvPr id="8" name="Picture 2" descr="http://ts1.mm.bing.net/th?&amp;id=HN.607989244234760281&amp;w=300&amp;h=300&amp;c=0&amp;pid=1.9&amp;rs=0&amp;p=0">
            <a:extLst>
              <a:ext uri="{FF2B5EF4-FFF2-40B4-BE49-F238E27FC236}">
                <a16:creationId xmlns:a16="http://schemas.microsoft.com/office/drawing/2014/main" id="{B1779AD7-DDED-6840-9BE8-3E3581701229}"/>
              </a:ext>
            </a:extLst>
          </p:cNvPr>
          <p:cNvPicPr>
            <a:picLocks noChangeAspect="1" noChangeArrowheads="1"/>
          </p:cNvPicPr>
          <p:nvPr/>
        </p:nvPicPr>
        <p:blipFill>
          <a:blip r:embed="rId5"/>
          <a:srcRect/>
          <a:stretch>
            <a:fillRect/>
          </a:stretch>
        </p:blipFill>
        <p:spPr bwMode="auto">
          <a:xfrm>
            <a:off x="5663952" y="1478637"/>
            <a:ext cx="2595496" cy="1721679"/>
          </a:xfrm>
          <a:prstGeom prst="rect">
            <a:avLst/>
          </a:prstGeom>
          <a:noFill/>
          <a:ln w="9525">
            <a:noFill/>
            <a:miter lim="800000"/>
            <a:headEnd/>
            <a:tailEnd/>
          </a:ln>
        </p:spPr>
      </p:pic>
      <p:pic>
        <p:nvPicPr>
          <p:cNvPr id="9" name="Picture 6" descr="http://ts4.mm.bing.net/th?id=HN.607987448757553801&amp;w=187&amp;h=150&amp;c=7&amp;rs=1&amp;pid=1.7">
            <a:extLst>
              <a:ext uri="{FF2B5EF4-FFF2-40B4-BE49-F238E27FC236}">
                <a16:creationId xmlns:a16="http://schemas.microsoft.com/office/drawing/2014/main" id="{B4FF44F9-9CE0-4742-88CA-1EDA8EF0B9F5}"/>
              </a:ext>
            </a:extLst>
          </p:cNvPr>
          <p:cNvPicPr>
            <a:picLocks noChangeAspect="1" noChangeArrowheads="1"/>
          </p:cNvPicPr>
          <p:nvPr/>
        </p:nvPicPr>
        <p:blipFill>
          <a:blip r:embed="rId6"/>
          <a:srcRect/>
          <a:stretch>
            <a:fillRect/>
          </a:stretch>
        </p:blipFill>
        <p:spPr bwMode="auto">
          <a:xfrm>
            <a:off x="8544272" y="1470899"/>
            <a:ext cx="2156237" cy="1729417"/>
          </a:xfrm>
          <a:prstGeom prst="rect">
            <a:avLst/>
          </a:prstGeom>
          <a:noFill/>
          <a:ln w="9525">
            <a:noFill/>
            <a:miter lim="800000"/>
            <a:headEnd/>
            <a:tailEnd/>
          </a:ln>
        </p:spPr>
      </p:pic>
      <p:pic>
        <p:nvPicPr>
          <p:cNvPr id="10" name="Audio 1">
            <a:hlinkClick r:id="" action="ppaction://media"/>
            <a:extLst>
              <a:ext uri="{FF2B5EF4-FFF2-40B4-BE49-F238E27FC236}">
                <a16:creationId xmlns:a16="http://schemas.microsoft.com/office/drawing/2014/main" id="{EB61987A-F362-B941-A9DA-33E2FAE0E0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127453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1" y="1600202"/>
            <a:ext cx="6969551" cy="4435559"/>
          </a:xfrm>
        </p:spPr>
        <p:txBody>
          <a:bodyPr/>
          <a:lstStyle/>
          <a:p>
            <a:pPr>
              <a:lnSpc>
                <a:spcPct val="90000"/>
              </a:lnSpc>
              <a:spcAft>
                <a:spcPct val="10000"/>
              </a:spcAft>
            </a:pPr>
            <a:r>
              <a:rPr lang="en-GB" sz="2000" dirty="0">
                <a:solidFill>
                  <a:srgbClr val="FF0000"/>
                </a:solidFill>
              </a:rPr>
              <a:t>Weekly</a:t>
            </a:r>
            <a:r>
              <a:rPr lang="en-GB" sz="2000" dirty="0"/>
              <a:t> dressing change</a:t>
            </a:r>
          </a:p>
          <a:p>
            <a:pPr>
              <a:lnSpc>
                <a:spcPct val="90000"/>
              </a:lnSpc>
              <a:spcAft>
                <a:spcPct val="10000"/>
              </a:spcAft>
            </a:pPr>
            <a:endParaRPr lang="en-GB" sz="2000" dirty="0"/>
          </a:p>
          <a:p>
            <a:pPr>
              <a:lnSpc>
                <a:spcPct val="90000"/>
              </a:lnSpc>
              <a:spcAft>
                <a:spcPct val="10000"/>
              </a:spcAft>
            </a:pPr>
            <a:r>
              <a:rPr lang="en-GB" sz="2000" dirty="0">
                <a:solidFill>
                  <a:srgbClr val="FF0000"/>
                </a:solidFill>
              </a:rPr>
              <a:t>Weekly</a:t>
            </a:r>
            <a:r>
              <a:rPr lang="en-GB" sz="2000" dirty="0"/>
              <a:t> change of </a:t>
            </a:r>
            <a:r>
              <a:rPr lang="en-GB" sz="2000" dirty="0" err="1"/>
              <a:t>Biopatch</a:t>
            </a:r>
            <a:r>
              <a:rPr lang="en-GB" sz="2000" dirty="0"/>
              <a:t>, or Tegaderm CHG (if used)</a:t>
            </a:r>
          </a:p>
          <a:p>
            <a:pPr>
              <a:lnSpc>
                <a:spcPct val="90000"/>
              </a:lnSpc>
              <a:spcAft>
                <a:spcPct val="10000"/>
              </a:spcAft>
            </a:pPr>
            <a:endParaRPr lang="en-GB" sz="2000" dirty="0"/>
          </a:p>
          <a:p>
            <a:pPr>
              <a:lnSpc>
                <a:spcPct val="90000"/>
              </a:lnSpc>
            </a:pPr>
            <a:r>
              <a:rPr lang="en-GB" sz="2000" dirty="0">
                <a:solidFill>
                  <a:srgbClr val="FF0000"/>
                </a:solidFill>
              </a:rPr>
              <a:t>Weekly </a:t>
            </a:r>
            <a:r>
              <a:rPr lang="en-GB" sz="2000" dirty="0"/>
              <a:t>Change Vadsite / </a:t>
            </a:r>
            <a:r>
              <a:rPr lang="en-GB" sz="2000" dirty="0" err="1"/>
              <a:t>bionnector</a:t>
            </a:r>
            <a:endParaRPr lang="en-GB" sz="2000" dirty="0"/>
          </a:p>
          <a:p>
            <a:pPr>
              <a:lnSpc>
                <a:spcPct val="90000"/>
              </a:lnSpc>
            </a:pPr>
            <a:endParaRPr lang="en-GB" sz="2000" dirty="0"/>
          </a:p>
          <a:p>
            <a:pPr>
              <a:lnSpc>
                <a:spcPct val="90000"/>
              </a:lnSpc>
            </a:pPr>
            <a:r>
              <a:rPr lang="en-GB" sz="2000" dirty="0" err="1">
                <a:solidFill>
                  <a:srgbClr val="FF0000"/>
                </a:solidFill>
              </a:rPr>
              <a:t>Smartsite</a:t>
            </a:r>
            <a:r>
              <a:rPr lang="en-GB" sz="2000" dirty="0">
                <a:solidFill>
                  <a:srgbClr val="FF0000"/>
                </a:solidFill>
              </a:rPr>
              <a:t> – 3 day change</a:t>
            </a:r>
          </a:p>
          <a:p>
            <a:pPr>
              <a:lnSpc>
                <a:spcPct val="90000"/>
              </a:lnSpc>
            </a:pPr>
            <a:endParaRPr lang="en-GB" sz="2000" dirty="0">
              <a:solidFill>
                <a:srgbClr val="FF0000"/>
              </a:solidFill>
            </a:endParaRPr>
          </a:p>
          <a:p>
            <a:pPr>
              <a:lnSpc>
                <a:spcPct val="90000"/>
              </a:lnSpc>
            </a:pPr>
            <a:r>
              <a:rPr lang="en-GB" sz="2000" dirty="0">
                <a:solidFill>
                  <a:srgbClr val="FF0000"/>
                </a:solidFill>
              </a:rPr>
              <a:t>Weekly </a:t>
            </a:r>
            <a:r>
              <a:rPr lang="en-GB" sz="2000" dirty="0"/>
              <a:t>Change of Securement device</a:t>
            </a:r>
            <a:endParaRPr lang="en-GB" sz="2000" dirty="0">
              <a:solidFill>
                <a:srgbClr val="FF0000"/>
              </a:solidFill>
            </a:endParaRPr>
          </a:p>
          <a:p>
            <a:endParaRPr lang="en-US" dirty="0"/>
          </a:p>
        </p:txBody>
      </p:sp>
      <p:sp>
        <p:nvSpPr>
          <p:cNvPr id="5" name="Text Placeholder 4"/>
          <p:cNvSpPr>
            <a:spLocks noGrp="1"/>
          </p:cNvSpPr>
          <p:nvPr>
            <p:ph type="body" sz="quarter" idx="14"/>
          </p:nvPr>
        </p:nvSpPr>
        <p:spPr/>
        <p:txBody>
          <a:bodyPr/>
          <a:lstStyle/>
          <a:p>
            <a:r>
              <a:rPr lang="en-GB" dirty="0"/>
              <a:t>General Care</a:t>
            </a:r>
            <a:endParaRPr lang="en-US" dirty="0"/>
          </a:p>
        </p:txBody>
      </p:sp>
      <p:sp>
        <p:nvSpPr>
          <p:cNvPr id="3" name="Title 2"/>
          <p:cNvSpPr>
            <a:spLocks noGrp="1"/>
          </p:cNvSpPr>
          <p:nvPr>
            <p:ph type="title"/>
          </p:nvPr>
        </p:nvSpPr>
        <p:spPr/>
        <p:txBody>
          <a:bodyPr/>
          <a:lstStyle/>
          <a:p>
            <a:r>
              <a:rPr lang="en-GB" sz="3730" dirty="0"/>
              <a:t>Care and Maintenance of Vascular Access Devices </a:t>
            </a:r>
            <a:endParaRPr lang="en-US" sz="3730" dirty="0"/>
          </a:p>
        </p:txBody>
      </p:sp>
      <p:pic>
        <p:nvPicPr>
          <p:cNvPr id="6" name="Picture 4" descr="DSC_0067">
            <a:extLst>
              <a:ext uri="{FF2B5EF4-FFF2-40B4-BE49-F238E27FC236}">
                <a16:creationId xmlns:a16="http://schemas.microsoft.com/office/drawing/2014/main" id="{63EAA629-4B15-164A-AAAC-548A86EB9C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6120" y="2420888"/>
            <a:ext cx="3240360"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5" descr="IV3000* Standard">
            <a:extLst>
              <a:ext uri="{FF2B5EF4-FFF2-40B4-BE49-F238E27FC236}">
                <a16:creationId xmlns:a16="http://schemas.microsoft.com/office/drawing/2014/main" id="{F76D5283-5749-874F-8901-C0983C603ED1}"/>
              </a:ext>
            </a:extLst>
          </p:cNvPr>
          <p:cNvPicPr>
            <a:picLocks noChangeAspect="1" noChangeArrowheads="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7182137" y="1196753"/>
            <a:ext cx="3240360" cy="1094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C21A1A10-B9EB-FA45-AB9E-BE57073540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76120" y="5045880"/>
            <a:ext cx="3216628" cy="1152128"/>
          </a:xfrm>
          <a:prstGeom prst="rect">
            <a:avLst/>
          </a:prstGeom>
        </p:spPr>
      </p:pic>
      <p:pic>
        <p:nvPicPr>
          <p:cNvPr id="9" name="Picture 8">
            <a:extLst>
              <a:ext uri="{FF2B5EF4-FFF2-40B4-BE49-F238E27FC236}">
                <a16:creationId xmlns:a16="http://schemas.microsoft.com/office/drawing/2014/main" id="{B0494931-AF29-F343-9DDD-518590984B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8128" y="3840043"/>
            <a:ext cx="3024336" cy="1130065"/>
          </a:xfrm>
          <a:prstGeom prst="rect">
            <a:avLst/>
          </a:prstGeom>
        </p:spPr>
      </p:pic>
      <p:pic>
        <p:nvPicPr>
          <p:cNvPr id="10" name="Audio 6">
            <a:hlinkClick r:id="" action="ppaction://media"/>
            <a:extLst>
              <a:ext uri="{FF2B5EF4-FFF2-40B4-BE49-F238E27FC236}">
                <a16:creationId xmlns:a16="http://schemas.microsoft.com/office/drawing/2014/main" id="{7208F0AD-21FC-E841-8B21-470A9CDD441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52584" y="5588408"/>
            <a:ext cx="609600" cy="609600"/>
          </a:xfrm>
          <a:prstGeom prst="rect">
            <a:avLst/>
          </a:prstGeom>
        </p:spPr>
      </p:pic>
    </p:spTree>
    <p:extLst>
      <p:ext uri="{BB962C8B-B14F-4D97-AF65-F5344CB8AC3E}">
        <p14:creationId xmlns:p14="http://schemas.microsoft.com/office/powerpoint/2010/main" val="106225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1" y="1600202"/>
            <a:ext cx="11175031" cy="4435559"/>
          </a:xfrm>
        </p:spPr>
        <p:txBody>
          <a:bodyPr/>
          <a:lstStyle/>
          <a:p>
            <a:pPr>
              <a:lnSpc>
                <a:spcPct val="90000"/>
              </a:lnSpc>
              <a:spcAft>
                <a:spcPct val="10000"/>
              </a:spcAft>
            </a:pPr>
            <a:r>
              <a:rPr lang="en-GB" sz="2000" dirty="0"/>
              <a:t>Antibiotics and TPN should not be administered via same lumen.</a:t>
            </a:r>
          </a:p>
          <a:p>
            <a:pPr>
              <a:lnSpc>
                <a:spcPct val="90000"/>
              </a:lnSpc>
              <a:spcAft>
                <a:spcPct val="10000"/>
              </a:spcAft>
            </a:pPr>
            <a:endParaRPr lang="en-GB" sz="2000" dirty="0"/>
          </a:p>
          <a:p>
            <a:pPr>
              <a:lnSpc>
                <a:spcPct val="90000"/>
              </a:lnSpc>
              <a:spcAft>
                <a:spcPct val="10000"/>
              </a:spcAft>
            </a:pPr>
            <a:r>
              <a:rPr lang="en-GB" sz="2000" dirty="0"/>
              <a:t>Dedicated single lumen TPN line if appropriate</a:t>
            </a:r>
          </a:p>
          <a:p>
            <a:pPr>
              <a:lnSpc>
                <a:spcPct val="90000"/>
              </a:lnSpc>
              <a:spcAft>
                <a:spcPct val="10000"/>
              </a:spcAft>
            </a:pPr>
            <a:endParaRPr lang="en-GB" sz="2000" dirty="0"/>
          </a:p>
          <a:p>
            <a:pPr>
              <a:lnSpc>
                <a:spcPct val="90000"/>
              </a:lnSpc>
              <a:spcAft>
                <a:spcPct val="10000"/>
              </a:spcAft>
            </a:pPr>
            <a:r>
              <a:rPr lang="en-GB" sz="2000" dirty="0"/>
              <a:t>Liaise with pharmacy re drug compatibility</a:t>
            </a:r>
          </a:p>
          <a:p>
            <a:pPr>
              <a:lnSpc>
                <a:spcPct val="90000"/>
              </a:lnSpc>
              <a:spcAft>
                <a:spcPct val="10000"/>
              </a:spcAft>
            </a:pPr>
            <a:endParaRPr lang="en-GB" sz="2000" dirty="0"/>
          </a:p>
          <a:p>
            <a:pPr>
              <a:lnSpc>
                <a:spcPct val="90000"/>
              </a:lnSpc>
            </a:pPr>
            <a:r>
              <a:rPr lang="en-GB" sz="2000" dirty="0"/>
              <a:t>Measure PICC length following care and maintenance</a:t>
            </a:r>
          </a:p>
          <a:p>
            <a:pPr>
              <a:lnSpc>
                <a:spcPct val="90000"/>
              </a:lnSpc>
            </a:pPr>
            <a:endParaRPr lang="en-GB" sz="2000" dirty="0"/>
          </a:p>
          <a:p>
            <a:pPr>
              <a:lnSpc>
                <a:spcPct val="90000"/>
              </a:lnSpc>
            </a:pPr>
            <a:r>
              <a:rPr lang="en-GB" sz="2000" dirty="0"/>
              <a:t>Document care</a:t>
            </a:r>
          </a:p>
          <a:p>
            <a:endParaRPr lang="en-US" dirty="0"/>
          </a:p>
        </p:txBody>
      </p:sp>
      <p:sp>
        <p:nvSpPr>
          <p:cNvPr id="5" name="Text Placeholder 4"/>
          <p:cNvSpPr>
            <a:spLocks noGrp="1"/>
          </p:cNvSpPr>
          <p:nvPr>
            <p:ph type="body" sz="quarter" idx="14"/>
          </p:nvPr>
        </p:nvSpPr>
        <p:spPr/>
        <p:txBody>
          <a:bodyPr/>
          <a:lstStyle/>
          <a:p>
            <a:r>
              <a:rPr lang="en-GB" dirty="0"/>
              <a:t>Care Continued</a:t>
            </a:r>
            <a:endParaRPr lang="en-US" dirty="0"/>
          </a:p>
        </p:txBody>
      </p:sp>
      <p:sp>
        <p:nvSpPr>
          <p:cNvPr id="3" name="Title 2"/>
          <p:cNvSpPr>
            <a:spLocks noGrp="1"/>
          </p:cNvSpPr>
          <p:nvPr>
            <p:ph type="title"/>
          </p:nvPr>
        </p:nvSpPr>
        <p:spPr/>
        <p:txBody>
          <a:bodyPr/>
          <a:lstStyle/>
          <a:p>
            <a:r>
              <a:rPr lang="en-GB" sz="3730" dirty="0"/>
              <a:t>Care and Maintenance of Vascular Access Devices </a:t>
            </a:r>
            <a:endParaRPr lang="en-US" sz="3730" dirty="0"/>
          </a:p>
        </p:txBody>
      </p:sp>
      <p:pic>
        <p:nvPicPr>
          <p:cNvPr id="6" name="Audio 3">
            <a:hlinkClick r:id="" action="ppaction://media"/>
            <a:extLst>
              <a:ext uri="{FF2B5EF4-FFF2-40B4-BE49-F238E27FC236}">
                <a16:creationId xmlns:a16="http://schemas.microsoft.com/office/drawing/2014/main" id="{F83CA855-83FC-0940-A462-F087900B72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41557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1" y="1600202"/>
            <a:ext cx="10972799" cy="4435559"/>
          </a:xfrm>
        </p:spPr>
        <p:txBody>
          <a:bodyPr/>
          <a:lstStyle/>
          <a:p>
            <a:r>
              <a:rPr lang="en-GB" sz="2000" dirty="0"/>
              <a:t>The presence of a CVAD makes this procedure easier.</a:t>
            </a:r>
          </a:p>
          <a:p>
            <a:endParaRPr lang="en-GB" sz="2000" dirty="0"/>
          </a:p>
          <a:p>
            <a:r>
              <a:rPr lang="en-GB" sz="2000" dirty="0"/>
              <a:t>Always follow your local policy</a:t>
            </a:r>
          </a:p>
          <a:p>
            <a:endParaRPr lang="en-GB" sz="2000" dirty="0"/>
          </a:p>
          <a:p>
            <a:r>
              <a:rPr lang="en-GB" sz="2000" dirty="0"/>
              <a:t>Remove contents of lumen</a:t>
            </a:r>
          </a:p>
          <a:p>
            <a:endParaRPr lang="en-GB" sz="2000" dirty="0"/>
          </a:p>
          <a:p>
            <a:r>
              <a:rPr lang="en-GB" sz="2000" dirty="0"/>
              <a:t>Use of a vacuum system (adapter required)</a:t>
            </a:r>
          </a:p>
          <a:p>
            <a:endParaRPr lang="en-GB" sz="2000" dirty="0"/>
          </a:p>
          <a:p>
            <a:r>
              <a:rPr lang="en-GB" sz="2000" dirty="0">
                <a:solidFill>
                  <a:srgbClr val="FF0000"/>
                </a:solidFill>
              </a:rPr>
              <a:t>Always adequately flush the catheter using a push / pause turbulent flush following blood draws.</a:t>
            </a:r>
          </a:p>
        </p:txBody>
      </p:sp>
      <p:sp>
        <p:nvSpPr>
          <p:cNvPr id="5" name="Text Placeholder 4"/>
          <p:cNvSpPr>
            <a:spLocks noGrp="1"/>
          </p:cNvSpPr>
          <p:nvPr>
            <p:ph type="body" sz="quarter" idx="14"/>
          </p:nvPr>
        </p:nvSpPr>
        <p:spPr/>
        <p:txBody>
          <a:bodyPr/>
          <a:lstStyle/>
          <a:p>
            <a:r>
              <a:rPr lang="en-GB" dirty="0"/>
              <a:t>Blood Sampling</a:t>
            </a:r>
            <a:endParaRPr lang="en-US" dirty="0"/>
          </a:p>
        </p:txBody>
      </p:sp>
      <p:sp>
        <p:nvSpPr>
          <p:cNvPr id="3" name="Title 2"/>
          <p:cNvSpPr>
            <a:spLocks noGrp="1"/>
          </p:cNvSpPr>
          <p:nvPr>
            <p:ph type="title"/>
          </p:nvPr>
        </p:nvSpPr>
        <p:spPr/>
        <p:txBody>
          <a:bodyPr/>
          <a:lstStyle/>
          <a:p>
            <a:r>
              <a:rPr lang="en-GB" sz="3730" dirty="0"/>
              <a:t>Care and Maintenance of Vascular Access Devices </a:t>
            </a:r>
            <a:endParaRPr lang="en-US" sz="3730" dirty="0"/>
          </a:p>
        </p:txBody>
      </p:sp>
      <p:pic>
        <p:nvPicPr>
          <p:cNvPr id="6" name="Audio 2">
            <a:hlinkClick r:id="" action="ppaction://media"/>
            <a:extLst>
              <a:ext uri="{FF2B5EF4-FFF2-40B4-BE49-F238E27FC236}">
                <a16:creationId xmlns:a16="http://schemas.microsoft.com/office/drawing/2014/main" id="{E6BAD9C4-024C-1244-856F-8D7AF652C1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213312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1" y="1600202"/>
            <a:ext cx="10742983" cy="4435559"/>
          </a:xfrm>
        </p:spPr>
        <p:txBody>
          <a:bodyPr/>
          <a:lstStyle/>
          <a:p>
            <a:pPr>
              <a:lnSpc>
                <a:spcPct val="90000"/>
              </a:lnSpc>
              <a:buNone/>
            </a:pPr>
            <a:r>
              <a:rPr lang="en-GB" sz="2000" dirty="0"/>
              <a:t>At the end of the session the nurse will be able to:</a:t>
            </a:r>
          </a:p>
          <a:p>
            <a:pPr>
              <a:lnSpc>
                <a:spcPct val="90000"/>
              </a:lnSpc>
            </a:pPr>
            <a:r>
              <a:rPr lang="en-GB" sz="2000" dirty="0"/>
              <a:t>Demonstrate an understanding of the various Vascular Access Devices</a:t>
            </a:r>
          </a:p>
          <a:p>
            <a:pPr>
              <a:lnSpc>
                <a:spcPct val="90000"/>
              </a:lnSpc>
            </a:pPr>
            <a:endParaRPr lang="en-GB" sz="2000" dirty="0"/>
          </a:p>
          <a:p>
            <a:pPr>
              <a:lnSpc>
                <a:spcPct val="90000"/>
              </a:lnSpc>
            </a:pPr>
            <a:r>
              <a:rPr lang="en-GB" sz="2000" dirty="0"/>
              <a:t>Demonstrate an understanding of all aspects of caring for a patient with a  Vascular Access Device in situ</a:t>
            </a:r>
          </a:p>
          <a:p>
            <a:pPr>
              <a:lnSpc>
                <a:spcPct val="90000"/>
              </a:lnSpc>
            </a:pPr>
            <a:endParaRPr lang="en-GB" sz="2000" dirty="0"/>
          </a:p>
          <a:p>
            <a:pPr>
              <a:lnSpc>
                <a:spcPct val="90000"/>
              </a:lnSpc>
            </a:pPr>
            <a:r>
              <a:rPr lang="en-GB" sz="2000" dirty="0"/>
              <a:t>Discuss the potential complications associated with Vascular Access Devices </a:t>
            </a:r>
          </a:p>
          <a:p>
            <a:pPr>
              <a:lnSpc>
                <a:spcPct val="90000"/>
              </a:lnSpc>
            </a:pPr>
            <a:endParaRPr lang="en-GB" sz="2000" dirty="0"/>
          </a:p>
          <a:p>
            <a:pPr>
              <a:lnSpc>
                <a:spcPct val="90000"/>
              </a:lnSpc>
            </a:pPr>
            <a:r>
              <a:rPr lang="en-GB" sz="2000" dirty="0"/>
              <a:t>Explain the nursing care and management required to alleviate and minimise or prevent complications.</a:t>
            </a:r>
          </a:p>
          <a:p>
            <a:endParaRPr lang="en-US" dirty="0"/>
          </a:p>
        </p:txBody>
      </p:sp>
      <p:sp>
        <p:nvSpPr>
          <p:cNvPr id="5" name="Text Placeholder 4"/>
          <p:cNvSpPr>
            <a:spLocks noGrp="1"/>
          </p:cNvSpPr>
          <p:nvPr>
            <p:ph type="body" sz="quarter" idx="14"/>
          </p:nvPr>
        </p:nvSpPr>
        <p:spPr/>
        <p:txBody>
          <a:bodyPr/>
          <a:lstStyle/>
          <a:p>
            <a:r>
              <a:rPr lang="en-GB" dirty="0"/>
              <a:t>Learning Outcomes</a:t>
            </a:r>
            <a:endParaRPr lang="en-US" dirty="0"/>
          </a:p>
        </p:txBody>
      </p:sp>
      <p:sp>
        <p:nvSpPr>
          <p:cNvPr id="3" name="Title 2"/>
          <p:cNvSpPr>
            <a:spLocks noGrp="1"/>
          </p:cNvSpPr>
          <p:nvPr>
            <p:ph type="title"/>
          </p:nvPr>
        </p:nvSpPr>
        <p:spPr/>
        <p:txBody>
          <a:bodyPr/>
          <a:lstStyle/>
          <a:p>
            <a:r>
              <a:rPr lang="en-GB" sz="3730" dirty="0"/>
              <a:t>Care and Maintenance of Vascular Access Devices </a:t>
            </a:r>
            <a:endParaRPr lang="en-US" sz="3730" dirty="0"/>
          </a:p>
        </p:txBody>
      </p:sp>
      <p:pic>
        <p:nvPicPr>
          <p:cNvPr id="7" name="Audio 2">
            <a:hlinkClick r:id="" action="ppaction://media"/>
            <a:extLst>
              <a:ext uri="{FF2B5EF4-FFF2-40B4-BE49-F238E27FC236}">
                <a16:creationId xmlns:a16="http://schemas.microsoft.com/office/drawing/2014/main" id="{B810D042-04DF-D84D-A01B-98A0768D61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369526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1" y="1600202"/>
            <a:ext cx="6969551" cy="4435559"/>
          </a:xfrm>
        </p:spPr>
        <p:txBody>
          <a:bodyPr/>
          <a:lstStyle/>
          <a:p>
            <a:r>
              <a:rPr lang="en-GB" dirty="0"/>
              <a:t>Infection</a:t>
            </a:r>
          </a:p>
          <a:p>
            <a:endParaRPr lang="en-GB" dirty="0"/>
          </a:p>
          <a:p>
            <a:r>
              <a:rPr lang="en-GB" dirty="0"/>
              <a:t>Thrombotic</a:t>
            </a:r>
          </a:p>
          <a:p>
            <a:endParaRPr lang="en-US" dirty="0"/>
          </a:p>
        </p:txBody>
      </p:sp>
      <p:sp>
        <p:nvSpPr>
          <p:cNvPr id="5" name="Text Placeholder 4"/>
          <p:cNvSpPr>
            <a:spLocks noGrp="1"/>
          </p:cNvSpPr>
          <p:nvPr>
            <p:ph type="body" sz="quarter" idx="14"/>
          </p:nvPr>
        </p:nvSpPr>
        <p:spPr/>
        <p:txBody>
          <a:bodyPr/>
          <a:lstStyle/>
          <a:p>
            <a:r>
              <a:rPr lang="en-GB" dirty="0"/>
              <a:t>Complications</a:t>
            </a:r>
            <a:endParaRPr lang="en-US" dirty="0"/>
          </a:p>
        </p:txBody>
      </p:sp>
      <p:sp>
        <p:nvSpPr>
          <p:cNvPr id="3" name="Title 2"/>
          <p:cNvSpPr>
            <a:spLocks noGrp="1"/>
          </p:cNvSpPr>
          <p:nvPr>
            <p:ph type="title"/>
          </p:nvPr>
        </p:nvSpPr>
        <p:spPr/>
        <p:txBody>
          <a:bodyPr/>
          <a:lstStyle/>
          <a:p>
            <a:r>
              <a:rPr lang="en-GB" sz="3730" dirty="0"/>
              <a:t>Care and Maintenance of Vascular Access Devices </a:t>
            </a:r>
            <a:endParaRPr lang="en-US" sz="3730" dirty="0"/>
          </a:p>
        </p:txBody>
      </p:sp>
      <p:pic>
        <p:nvPicPr>
          <p:cNvPr id="6" name="Audio 3">
            <a:hlinkClick r:id="" action="ppaction://media"/>
            <a:extLst>
              <a:ext uri="{FF2B5EF4-FFF2-40B4-BE49-F238E27FC236}">
                <a16:creationId xmlns:a16="http://schemas.microsoft.com/office/drawing/2014/main" id="{B421978C-4B1D-8E4D-A7E0-0E50F1B29D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385145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1" y="1600202"/>
            <a:ext cx="9446839" cy="4435559"/>
          </a:xfrm>
        </p:spPr>
        <p:txBody>
          <a:bodyPr/>
          <a:lstStyle/>
          <a:p>
            <a:pPr>
              <a:lnSpc>
                <a:spcPct val="90000"/>
              </a:lnSpc>
              <a:buNone/>
            </a:pPr>
            <a:r>
              <a:rPr lang="en-US" altLang="en-US" sz="2000" dirty="0"/>
              <a:t>Every intravascular device confers a risk of infection:</a:t>
            </a:r>
          </a:p>
          <a:p>
            <a:pPr>
              <a:lnSpc>
                <a:spcPct val="90000"/>
              </a:lnSpc>
              <a:buNone/>
            </a:pPr>
            <a:r>
              <a:rPr lang="en-US" altLang="en-US" sz="2000" dirty="0"/>
              <a:t> </a:t>
            </a:r>
          </a:p>
          <a:p>
            <a:pPr>
              <a:lnSpc>
                <a:spcPct val="90000"/>
              </a:lnSpc>
            </a:pPr>
            <a:r>
              <a:rPr lang="en-US" altLang="en-US" sz="2000" dirty="0"/>
              <a:t>Type of catheter used</a:t>
            </a:r>
          </a:p>
          <a:p>
            <a:pPr>
              <a:lnSpc>
                <a:spcPct val="90000"/>
              </a:lnSpc>
            </a:pPr>
            <a:r>
              <a:rPr lang="en-US" altLang="en-US" sz="2000" dirty="0"/>
              <a:t>Method of insertion</a:t>
            </a:r>
          </a:p>
          <a:p>
            <a:pPr>
              <a:lnSpc>
                <a:spcPct val="90000"/>
              </a:lnSpc>
            </a:pPr>
            <a:r>
              <a:rPr lang="en-US" altLang="en-US" sz="2000" dirty="0"/>
              <a:t>Site of insertion</a:t>
            </a:r>
          </a:p>
          <a:p>
            <a:pPr>
              <a:lnSpc>
                <a:spcPct val="90000"/>
              </a:lnSpc>
            </a:pPr>
            <a:r>
              <a:rPr lang="en-US" altLang="en-US" sz="2000" dirty="0"/>
              <a:t>Level of aseptic technique</a:t>
            </a:r>
          </a:p>
          <a:p>
            <a:pPr>
              <a:lnSpc>
                <a:spcPct val="90000"/>
              </a:lnSpc>
            </a:pPr>
            <a:r>
              <a:rPr lang="en-US" altLang="en-US" sz="2000" dirty="0"/>
              <a:t>Site care</a:t>
            </a:r>
          </a:p>
          <a:p>
            <a:pPr>
              <a:lnSpc>
                <a:spcPct val="90000"/>
              </a:lnSpc>
            </a:pPr>
            <a:r>
              <a:rPr lang="en-US" altLang="en-US" sz="2000" dirty="0"/>
              <a:t>Number of manipulations</a:t>
            </a:r>
          </a:p>
          <a:p>
            <a:pPr>
              <a:lnSpc>
                <a:spcPct val="90000"/>
              </a:lnSpc>
            </a:pPr>
            <a:r>
              <a:rPr lang="en-US" altLang="en-US" sz="2000" dirty="0"/>
              <a:t>Specific host factors </a:t>
            </a:r>
          </a:p>
          <a:p>
            <a:endParaRPr lang="en-US" dirty="0"/>
          </a:p>
        </p:txBody>
      </p:sp>
      <p:sp>
        <p:nvSpPr>
          <p:cNvPr id="5" name="Text Placeholder 4"/>
          <p:cNvSpPr>
            <a:spLocks noGrp="1"/>
          </p:cNvSpPr>
          <p:nvPr>
            <p:ph type="body" sz="quarter" idx="14"/>
          </p:nvPr>
        </p:nvSpPr>
        <p:spPr/>
        <p:txBody>
          <a:bodyPr/>
          <a:lstStyle/>
          <a:p>
            <a:r>
              <a:rPr lang="en-US" dirty="0"/>
              <a:t>Risk Factors and Infection Rates</a:t>
            </a:r>
          </a:p>
        </p:txBody>
      </p:sp>
      <p:sp>
        <p:nvSpPr>
          <p:cNvPr id="3" name="Title 2"/>
          <p:cNvSpPr>
            <a:spLocks noGrp="1"/>
          </p:cNvSpPr>
          <p:nvPr>
            <p:ph type="title"/>
          </p:nvPr>
        </p:nvSpPr>
        <p:spPr/>
        <p:txBody>
          <a:bodyPr/>
          <a:lstStyle/>
          <a:p>
            <a:r>
              <a:rPr lang="en-GB" sz="3730" dirty="0"/>
              <a:t>Care and Maintenance of Vascular Access Devices </a:t>
            </a:r>
            <a:endParaRPr lang="en-US" sz="3730" dirty="0"/>
          </a:p>
        </p:txBody>
      </p:sp>
      <p:pic>
        <p:nvPicPr>
          <p:cNvPr id="6" name="Audio 1">
            <a:hlinkClick r:id="" action="ppaction://media"/>
            <a:extLst>
              <a:ext uri="{FF2B5EF4-FFF2-40B4-BE49-F238E27FC236}">
                <a16:creationId xmlns:a16="http://schemas.microsoft.com/office/drawing/2014/main" id="{09D2E7C0-5831-EB45-93DB-58E7D0A138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277193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GB" sz="2400" dirty="0"/>
              <a:t>Sources of micro organisms causing CRI’s</a:t>
            </a:r>
            <a:endParaRPr lang="en-US" dirty="0"/>
          </a:p>
        </p:txBody>
      </p:sp>
      <p:sp>
        <p:nvSpPr>
          <p:cNvPr id="3" name="Title 2"/>
          <p:cNvSpPr>
            <a:spLocks noGrp="1"/>
          </p:cNvSpPr>
          <p:nvPr>
            <p:ph type="title"/>
          </p:nvPr>
        </p:nvSpPr>
        <p:spPr/>
        <p:txBody>
          <a:bodyPr/>
          <a:lstStyle/>
          <a:p>
            <a:r>
              <a:rPr lang="en-GB" sz="3730" dirty="0"/>
              <a:t>Care and Maintenance of Vascular Access Devices </a:t>
            </a:r>
            <a:endParaRPr lang="en-US" sz="3730" dirty="0"/>
          </a:p>
        </p:txBody>
      </p:sp>
      <p:pic>
        <p:nvPicPr>
          <p:cNvPr id="6" name="Content Placeholder 37" descr="http://img.medscape.com/article/708/524/708524-fig2.jpg">
            <a:extLst>
              <a:ext uri="{FF2B5EF4-FFF2-40B4-BE49-F238E27FC236}">
                <a16:creationId xmlns:a16="http://schemas.microsoft.com/office/drawing/2014/main" id="{827F2166-0C14-7146-93B9-A7E0CB8B500A}"/>
              </a:ext>
            </a:extLst>
          </p:cNvPr>
          <p:cNvPicPr>
            <a:picLocks noGrp="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3127873" y="1772816"/>
            <a:ext cx="5936254" cy="3902538"/>
          </a:xfrm>
        </p:spPr>
      </p:pic>
      <p:pic>
        <p:nvPicPr>
          <p:cNvPr id="7" name="Audio 1">
            <a:hlinkClick r:id="" action="ppaction://media"/>
            <a:extLst>
              <a:ext uri="{FF2B5EF4-FFF2-40B4-BE49-F238E27FC236}">
                <a16:creationId xmlns:a16="http://schemas.microsoft.com/office/drawing/2014/main" id="{7FF204AC-4FA3-864A-871E-D5D3D1B1FA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46410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1" y="1600202"/>
            <a:ext cx="6969551" cy="4435559"/>
          </a:xfrm>
        </p:spPr>
        <p:txBody>
          <a:bodyPr/>
          <a:lstStyle/>
          <a:p>
            <a:pPr marL="0" indent="0">
              <a:buNone/>
            </a:pPr>
            <a:r>
              <a:rPr lang="en-US" sz="2000" b="1" dirty="0"/>
              <a:t>Local Exit Site Associated with:</a:t>
            </a:r>
          </a:p>
          <a:p>
            <a:r>
              <a:rPr lang="en-GB" sz="2000" dirty="0"/>
              <a:t>Redness</a:t>
            </a:r>
          </a:p>
          <a:p>
            <a:r>
              <a:rPr lang="en-GB" sz="2000" dirty="0"/>
              <a:t>Swelling</a:t>
            </a:r>
          </a:p>
          <a:p>
            <a:r>
              <a:rPr lang="en-GB" sz="2000" dirty="0"/>
              <a:t>Tenderness</a:t>
            </a:r>
          </a:p>
          <a:p>
            <a:pPr marL="0" indent="0"/>
            <a:endParaRPr lang="en-GB" sz="2000" dirty="0"/>
          </a:p>
          <a:p>
            <a:pPr marL="0" indent="0">
              <a:buNone/>
            </a:pPr>
            <a:r>
              <a:rPr lang="en-GB" sz="2000" b="1" dirty="0"/>
              <a:t>Tunnel Infection Associated with:</a:t>
            </a:r>
          </a:p>
          <a:p>
            <a:pPr>
              <a:buFont typeface="Arial" charset="0"/>
              <a:buChar char="•"/>
            </a:pPr>
            <a:r>
              <a:rPr lang="en-GB" sz="2000" dirty="0"/>
              <a:t>Redness</a:t>
            </a:r>
          </a:p>
          <a:p>
            <a:pPr>
              <a:buFont typeface="Arial" charset="0"/>
              <a:buChar char="•"/>
            </a:pPr>
            <a:r>
              <a:rPr lang="en-GB" sz="2000" dirty="0"/>
              <a:t>Swelling, </a:t>
            </a:r>
          </a:p>
          <a:p>
            <a:pPr>
              <a:buFont typeface="Arial" charset="0"/>
              <a:buChar char="•"/>
            </a:pPr>
            <a:r>
              <a:rPr lang="en-GB" sz="2000" dirty="0"/>
              <a:t>Tenderness over tunnel</a:t>
            </a:r>
          </a:p>
          <a:p>
            <a:pPr>
              <a:buFont typeface="Arial" charset="0"/>
              <a:buChar char="•"/>
            </a:pPr>
            <a:r>
              <a:rPr lang="en-GB" sz="2000" dirty="0"/>
              <a:t>Intermittent or chronic purulent or bloody drainage </a:t>
            </a:r>
          </a:p>
          <a:p>
            <a:pPr marL="0" indent="0"/>
            <a:endParaRPr lang="en-GB" sz="2000" dirty="0"/>
          </a:p>
          <a:p>
            <a:endParaRPr lang="en-US" dirty="0"/>
          </a:p>
        </p:txBody>
      </p:sp>
      <p:sp>
        <p:nvSpPr>
          <p:cNvPr id="5" name="Text Placeholder 4"/>
          <p:cNvSpPr>
            <a:spLocks noGrp="1"/>
          </p:cNvSpPr>
          <p:nvPr>
            <p:ph type="body" sz="quarter" idx="14"/>
          </p:nvPr>
        </p:nvSpPr>
        <p:spPr/>
        <p:txBody>
          <a:bodyPr/>
          <a:lstStyle/>
          <a:p>
            <a:r>
              <a:rPr lang="en-US" dirty="0"/>
              <a:t>Infection</a:t>
            </a:r>
          </a:p>
        </p:txBody>
      </p:sp>
      <p:sp>
        <p:nvSpPr>
          <p:cNvPr id="3" name="Title 2"/>
          <p:cNvSpPr>
            <a:spLocks noGrp="1"/>
          </p:cNvSpPr>
          <p:nvPr>
            <p:ph type="title"/>
          </p:nvPr>
        </p:nvSpPr>
        <p:spPr/>
        <p:txBody>
          <a:bodyPr/>
          <a:lstStyle/>
          <a:p>
            <a:r>
              <a:rPr lang="en-GB" sz="3730" dirty="0"/>
              <a:t>Care and Maintenance of Vascular Access Devices </a:t>
            </a:r>
            <a:endParaRPr lang="en-US" sz="3730" dirty="0"/>
          </a:p>
        </p:txBody>
      </p:sp>
      <p:pic>
        <p:nvPicPr>
          <p:cNvPr id="6" name="Picture 2">
            <a:extLst>
              <a:ext uri="{FF2B5EF4-FFF2-40B4-BE49-F238E27FC236}">
                <a16:creationId xmlns:a16="http://schemas.microsoft.com/office/drawing/2014/main" id="{28462FEF-DD09-AB48-A949-6739F34CEF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8008" y="1600202"/>
            <a:ext cx="4562417" cy="2448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1">
            <a:hlinkClick r:id="" action="ppaction://media"/>
            <a:extLst>
              <a:ext uri="{FF2B5EF4-FFF2-40B4-BE49-F238E27FC236}">
                <a16:creationId xmlns:a16="http://schemas.microsoft.com/office/drawing/2014/main" id="{3CDF358D-4FC0-9C44-9E83-0745157C47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2584" y="5517232"/>
            <a:ext cx="609600" cy="609600"/>
          </a:xfrm>
          <a:prstGeom prst="rect">
            <a:avLst/>
          </a:prstGeom>
        </p:spPr>
      </p:pic>
    </p:spTree>
    <p:extLst>
      <p:ext uri="{BB962C8B-B14F-4D97-AF65-F5344CB8AC3E}">
        <p14:creationId xmlns:p14="http://schemas.microsoft.com/office/powerpoint/2010/main" val="27372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1" y="1600202"/>
            <a:ext cx="10972799" cy="4435559"/>
          </a:xfrm>
        </p:spPr>
        <p:txBody>
          <a:bodyPr/>
          <a:lstStyle/>
          <a:p>
            <a:pPr>
              <a:buNone/>
            </a:pPr>
            <a:r>
              <a:rPr lang="en-GB" sz="2000" dirty="0"/>
              <a:t>Signs and symptoms of CRBSI</a:t>
            </a:r>
          </a:p>
          <a:p>
            <a:r>
              <a:rPr lang="en-GB" sz="2000" dirty="0"/>
              <a:t>Fever &gt; 38 degrees centigrade</a:t>
            </a:r>
          </a:p>
          <a:p>
            <a:r>
              <a:rPr lang="en-GB" sz="2000" dirty="0"/>
              <a:t>Rigors/shakes, especially after flushing, vomiting, back pain</a:t>
            </a:r>
          </a:p>
          <a:p>
            <a:r>
              <a:rPr lang="en-GB" sz="2000" dirty="0"/>
              <a:t>BSI is considered to be associated with the CVC if it was used during 48 hours before the development of the BSI.</a:t>
            </a:r>
          </a:p>
          <a:p>
            <a:pPr>
              <a:buNone/>
            </a:pPr>
            <a:endParaRPr lang="en-GB" sz="2000" dirty="0"/>
          </a:p>
          <a:p>
            <a:pPr>
              <a:buNone/>
            </a:pPr>
            <a:r>
              <a:rPr lang="en-GB" sz="2000" dirty="0"/>
              <a:t>To confirm a catheter-related BSI</a:t>
            </a:r>
          </a:p>
          <a:p>
            <a:r>
              <a:rPr lang="en-GB" sz="2000" dirty="0"/>
              <a:t>2 positive blood cultures with the same organism must be obtained from at least 2 separate sites at different times (from the line and peripheral)</a:t>
            </a:r>
          </a:p>
          <a:p>
            <a:r>
              <a:rPr lang="en-GB" sz="2000" dirty="0"/>
              <a:t>Administer the appropriate antibiotic.</a:t>
            </a:r>
          </a:p>
          <a:p>
            <a:r>
              <a:rPr lang="en-GB" sz="2000" dirty="0"/>
              <a:t>Line removal if the patient unwell. </a:t>
            </a:r>
          </a:p>
        </p:txBody>
      </p:sp>
      <p:sp>
        <p:nvSpPr>
          <p:cNvPr id="5" name="Text Placeholder 4"/>
          <p:cNvSpPr>
            <a:spLocks noGrp="1"/>
          </p:cNvSpPr>
          <p:nvPr>
            <p:ph type="body" sz="quarter" idx="14"/>
          </p:nvPr>
        </p:nvSpPr>
        <p:spPr/>
        <p:txBody>
          <a:bodyPr/>
          <a:lstStyle/>
          <a:p>
            <a:r>
              <a:rPr lang="en-GB" dirty="0"/>
              <a:t>Systemic Infection</a:t>
            </a:r>
            <a:endParaRPr lang="en-US" dirty="0"/>
          </a:p>
        </p:txBody>
      </p:sp>
      <p:sp>
        <p:nvSpPr>
          <p:cNvPr id="3" name="Title 2"/>
          <p:cNvSpPr>
            <a:spLocks noGrp="1"/>
          </p:cNvSpPr>
          <p:nvPr>
            <p:ph type="title"/>
          </p:nvPr>
        </p:nvSpPr>
        <p:spPr/>
        <p:txBody>
          <a:bodyPr/>
          <a:lstStyle/>
          <a:p>
            <a:r>
              <a:rPr lang="en-GB" sz="3730" dirty="0"/>
              <a:t>Care and Maintenance of Vascular Access Devices </a:t>
            </a:r>
            <a:endParaRPr lang="en-US" sz="3730" dirty="0"/>
          </a:p>
        </p:txBody>
      </p:sp>
      <p:pic>
        <p:nvPicPr>
          <p:cNvPr id="6" name="Audio 1">
            <a:hlinkClick r:id="" action="ppaction://media"/>
            <a:extLst>
              <a:ext uri="{FF2B5EF4-FFF2-40B4-BE49-F238E27FC236}">
                <a16:creationId xmlns:a16="http://schemas.microsoft.com/office/drawing/2014/main" id="{A06F57C7-E5AA-3942-A272-F1A630A440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58543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1" y="1600202"/>
            <a:ext cx="10382943" cy="4435559"/>
          </a:xfrm>
        </p:spPr>
        <p:txBody>
          <a:bodyPr/>
          <a:lstStyle/>
          <a:p>
            <a:pPr marL="0" indent="0">
              <a:buNone/>
              <a:defRPr/>
            </a:pPr>
            <a:r>
              <a:rPr lang="en-GB" sz="2000" b="1" dirty="0"/>
              <a:t>Non-Thrombotic Occlusion</a:t>
            </a:r>
          </a:p>
          <a:p>
            <a:pPr>
              <a:defRPr/>
            </a:pPr>
            <a:r>
              <a:rPr lang="en-GB" sz="2000" dirty="0"/>
              <a:t>Lipid accumulation</a:t>
            </a:r>
          </a:p>
          <a:p>
            <a:pPr>
              <a:defRPr/>
            </a:pPr>
            <a:r>
              <a:rPr lang="en-GB" sz="2000" dirty="0"/>
              <a:t>Drug precipitation</a:t>
            </a:r>
          </a:p>
          <a:p>
            <a:pPr>
              <a:defRPr/>
            </a:pPr>
            <a:r>
              <a:rPr lang="en-GB" sz="2000" dirty="0"/>
              <a:t>Kinks, Clamps on</a:t>
            </a:r>
            <a:endParaRPr lang="en-GB" sz="2000" b="1" dirty="0"/>
          </a:p>
          <a:p>
            <a:pPr marL="0" indent="0">
              <a:buNone/>
              <a:defRPr/>
            </a:pPr>
            <a:r>
              <a:rPr lang="en-GB" sz="2000" b="1" dirty="0"/>
              <a:t>Catheter may be completely blocked </a:t>
            </a:r>
          </a:p>
          <a:p>
            <a:pPr marL="0" indent="0">
              <a:buNone/>
              <a:defRPr/>
            </a:pPr>
            <a:endParaRPr lang="en-GB" sz="2000" b="1" dirty="0"/>
          </a:p>
          <a:p>
            <a:pPr marL="0" indent="0">
              <a:buNone/>
              <a:defRPr/>
            </a:pPr>
            <a:r>
              <a:rPr lang="en-GB" sz="2000" b="1" dirty="0"/>
              <a:t>Thrombotic Occlusion</a:t>
            </a:r>
          </a:p>
          <a:p>
            <a:pPr>
              <a:defRPr/>
            </a:pPr>
            <a:r>
              <a:rPr lang="en-GB" sz="2000" dirty="0"/>
              <a:t>Thrombosis (look for signs of raised collateral vessels)</a:t>
            </a:r>
          </a:p>
          <a:p>
            <a:pPr marL="0" indent="0">
              <a:buNone/>
              <a:defRPr/>
            </a:pPr>
            <a:endParaRPr lang="en-GB" sz="2000" b="1" dirty="0"/>
          </a:p>
          <a:p>
            <a:pPr marL="0" indent="0">
              <a:buNone/>
              <a:defRPr/>
            </a:pPr>
            <a:r>
              <a:rPr lang="en-GB" sz="2000" b="1" dirty="0"/>
              <a:t>Management</a:t>
            </a:r>
          </a:p>
          <a:p>
            <a:pPr marL="0" indent="0">
              <a:buNone/>
              <a:defRPr/>
            </a:pPr>
            <a:r>
              <a:rPr lang="en-GB" sz="2000" dirty="0"/>
              <a:t>Refer for thrombolysis treatment</a:t>
            </a:r>
          </a:p>
          <a:p>
            <a:endParaRPr lang="en-US" dirty="0"/>
          </a:p>
        </p:txBody>
      </p:sp>
      <p:sp>
        <p:nvSpPr>
          <p:cNvPr id="5" name="Text Placeholder 4"/>
          <p:cNvSpPr>
            <a:spLocks noGrp="1"/>
          </p:cNvSpPr>
          <p:nvPr>
            <p:ph type="body" sz="quarter" idx="14"/>
          </p:nvPr>
        </p:nvSpPr>
        <p:spPr/>
        <p:txBody>
          <a:bodyPr/>
          <a:lstStyle/>
          <a:p>
            <a:r>
              <a:rPr lang="en-GB" sz="2130" dirty="0"/>
              <a:t>Occlusion</a:t>
            </a:r>
            <a:endParaRPr lang="en-US" sz="2130" dirty="0"/>
          </a:p>
        </p:txBody>
      </p:sp>
      <p:sp>
        <p:nvSpPr>
          <p:cNvPr id="3" name="Title 2"/>
          <p:cNvSpPr>
            <a:spLocks noGrp="1"/>
          </p:cNvSpPr>
          <p:nvPr>
            <p:ph type="title"/>
          </p:nvPr>
        </p:nvSpPr>
        <p:spPr/>
        <p:txBody>
          <a:bodyPr/>
          <a:lstStyle/>
          <a:p>
            <a:r>
              <a:rPr lang="en-GB" sz="3730" dirty="0"/>
              <a:t>Care and Maintenance of Vascular Access Devices </a:t>
            </a:r>
            <a:endParaRPr lang="en-US" sz="3730" dirty="0"/>
          </a:p>
        </p:txBody>
      </p:sp>
      <p:pic>
        <p:nvPicPr>
          <p:cNvPr id="6" name="Audio 1">
            <a:hlinkClick r:id="" action="ppaction://media"/>
            <a:extLst>
              <a:ext uri="{FF2B5EF4-FFF2-40B4-BE49-F238E27FC236}">
                <a16:creationId xmlns:a16="http://schemas.microsoft.com/office/drawing/2014/main" id="{E4FAD173-8DEE-F24D-BFC7-495340B491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12935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1" y="1600202"/>
            <a:ext cx="6134471" cy="4435559"/>
          </a:xfrm>
        </p:spPr>
        <p:txBody>
          <a:bodyPr/>
          <a:lstStyle/>
          <a:p>
            <a:r>
              <a:rPr lang="en-GB" sz="2000" dirty="0"/>
              <a:t>Line fails to aspirate but takes flush with no resistance</a:t>
            </a:r>
          </a:p>
          <a:p>
            <a:r>
              <a:rPr lang="en-GB" sz="2000" dirty="0"/>
              <a:t>Instil Urokinase  5000 units in 2mls and leave for one hour (may be repeated a second time)</a:t>
            </a:r>
          </a:p>
          <a:p>
            <a:r>
              <a:rPr lang="en-GB" sz="2000" dirty="0"/>
              <a:t>Remember extravasation does not only occur in the peripheral veins!!</a:t>
            </a:r>
            <a:br>
              <a:rPr lang="en-GB" dirty="0"/>
            </a:br>
            <a:endParaRPr lang="en-GB" dirty="0"/>
          </a:p>
          <a:p>
            <a:endParaRPr lang="en-US" dirty="0"/>
          </a:p>
        </p:txBody>
      </p:sp>
      <p:sp>
        <p:nvSpPr>
          <p:cNvPr id="5" name="Text Placeholder 4"/>
          <p:cNvSpPr>
            <a:spLocks noGrp="1"/>
          </p:cNvSpPr>
          <p:nvPr>
            <p:ph type="body" sz="quarter" idx="14"/>
          </p:nvPr>
        </p:nvSpPr>
        <p:spPr/>
        <p:txBody>
          <a:bodyPr/>
          <a:lstStyle/>
          <a:p>
            <a:r>
              <a:rPr lang="en-GB" dirty="0"/>
              <a:t>Fibrin Sheath – Persistent Withdrawal Occlusion</a:t>
            </a:r>
            <a:endParaRPr lang="en-US" dirty="0"/>
          </a:p>
        </p:txBody>
      </p:sp>
      <p:sp>
        <p:nvSpPr>
          <p:cNvPr id="3" name="Title 2"/>
          <p:cNvSpPr>
            <a:spLocks noGrp="1"/>
          </p:cNvSpPr>
          <p:nvPr>
            <p:ph type="title"/>
          </p:nvPr>
        </p:nvSpPr>
        <p:spPr/>
        <p:txBody>
          <a:bodyPr/>
          <a:lstStyle/>
          <a:p>
            <a:r>
              <a:rPr lang="en-GB" sz="3730" dirty="0"/>
              <a:t>Care and Maintenance of Vascular Access Devices </a:t>
            </a:r>
            <a:endParaRPr lang="en-US" sz="3730" dirty="0"/>
          </a:p>
        </p:txBody>
      </p:sp>
      <p:pic>
        <p:nvPicPr>
          <p:cNvPr id="6" name="Picture 4" descr="F017_001">
            <a:extLst>
              <a:ext uri="{FF2B5EF4-FFF2-40B4-BE49-F238E27FC236}">
                <a16:creationId xmlns:a16="http://schemas.microsoft.com/office/drawing/2014/main" id="{1D256846-76A7-0242-A690-B07DB692CD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9651" t="1529" r="9651" b="4419"/>
          <a:stretch>
            <a:fillRect/>
          </a:stretch>
        </p:blipFill>
        <p:spPr bwMode="auto">
          <a:xfrm>
            <a:off x="7032105" y="1700808"/>
            <a:ext cx="4074328" cy="273630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Audio 4">
            <a:hlinkClick r:id="" action="ppaction://media"/>
            <a:extLst>
              <a:ext uri="{FF2B5EF4-FFF2-40B4-BE49-F238E27FC236}">
                <a16:creationId xmlns:a16="http://schemas.microsoft.com/office/drawing/2014/main" id="{B558518C-A4DA-7B4F-99EA-FCAA0E41E5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49915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1" y="1600202"/>
            <a:ext cx="7142583" cy="4435559"/>
          </a:xfrm>
        </p:spPr>
        <p:txBody>
          <a:bodyPr/>
          <a:lstStyle/>
          <a:p>
            <a:pPr marL="0" indent="0">
              <a:lnSpc>
                <a:spcPct val="90000"/>
              </a:lnSpc>
              <a:buNone/>
            </a:pPr>
            <a:r>
              <a:rPr lang="en-GB" sz="2000" dirty="0"/>
              <a:t>Never use a line unless tip position has been verified on x-ray</a:t>
            </a:r>
          </a:p>
          <a:p>
            <a:pPr marL="0" indent="0">
              <a:lnSpc>
                <a:spcPct val="90000"/>
              </a:lnSpc>
              <a:buNone/>
            </a:pPr>
            <a:endParaRPr lang="en-GB" sz="2000" dirty="0"/>
          </a:p>
          <a:p>
            <a:pPr>
              <a:lnSpc>
                <a:spcPct val="90000"/>
              </a:lnSpc>
            </a:pPr>
            <a:r>
              <a:rPr lang="en-GB" sz="2000" dirty="0">
                <a:solidFill>
                  <a:srgbClr val="FF0000"/>
                </a:solidFill>
              </a:rPr>
              <a:t>Suspect if :</a:t>
            </a:r>
          </a:p>
          <a:p>
            <a:pPr lvl="1">
              <a:lnSpc>
                <a:spcPct val="90000"/>
              </a:lnSpc>
            </a:pPr>
            <a:r>
              <a:rPr lang="en-GB" sz="2000" dirty="0"/>
              <a:t>Cuff visible</a:t>
            </a:r>
          </a:p>
          <a:p>
            <a:pPr lvl="1">
              <a:lnSpc>
                <a:spcPct val="90000"/>
              </a:lnSpc>
            </a:pPr>
            <a:r>
              <a:rPr lang="en-GB" sz="2000" dirty="0"/>
              <a:t>Lengthening of external catheter</a:t>
            </a:r>
          </a:p>
          <a:p>
            <a:pPr lvl="1">
              <a:lnSpc>
                <a:spcPct val="90000"/>
              </a:lnSpc>
            </a:pPr>
            <a:r>
              <a:rPr lang="en-GB" sz="2000" dirty="0"/>
              <a:t>Chest wall swelling on infusion</a:t>
            </a:r>
          </a:p>
          <a:p>
            <a:pPr lvl="1">
              <a:lnSpc>
                <a:spcPct val="90000"/>
              </a:lnSpc>
            </a:pPr>
            <a:endParaRPr lang="en-GB" sz="2000" dirty="0"/>
          </a:p>
          <a:p>
            <a:pPr>
              <a:lnSpc>
                <a:spcPct val="90000"/>
              </a:lnSpc>
            </a:pPr>
            <a:r>
              <a:rPr lang="en-GB" sz="2000" dirty="0">
                <a:solidFill>
                  <a:srgbClr val="FF0000"/>
                </a:solidFill>
              </a:rPr>
              <a:t>Management</a:t>
            </a:r>
          </a:p>
          <a:p>
            <a:pPr lvl="1">
              <a:lnSpc>
                <a:spcPct val="90000"/>
              </a:lnSpc>
            </a:pPr>
            <a:r>
              <a:rPr lang="en-GB" sz="2000" dirty="0"/>
              <a:t>Inform medical staff</a:t>
            </a:r>
          </a:p>
          <a:p>
            <a:pPr lvl="1">
              <a:lnSpc>
                <a:spcPct val="90000"/>
              </a:lnSpc>
            </a:pPr>
            <a:r>
              <a:rPr lang="en-GB" sz="2000" dirty="0"/>
              <a:t>Obtain CXR</a:t>
            </a:r>
          </a:p>
          <a:p>
            <a:pPr lvl="1">
              <a:lnSpc>
                <a:spcPct val="90000"/>
              </a:lnSpc>
              <a:buNone/>
            </a:pPr>
            <a:r>
              <a:rPr lang="en-GB" sz="2000" i="1" dirty="0"/>
              <a:t>Do not use line</a:t>
            </a:r>
          </a:p>
          <a:p>
            <a:pPr lvl="1">
              <a:lnSpc>
                <a:spcPct val="90000"/>
              </a:lnSpc>
              <a:buNone/>
            </a:pPr>
            <a:endParaRPr lang="en-GB" sz="2000" dirty="0"/>
          </a:p>
          <a:p>
            <a:pPr lvl="1">
              <a:lnSpc>
                <a:spcPct val="90000"/>
              </a:lnSpc>
              <a:buNone/>
            </a:pPr>
            <a:r>
              <a:rPr lang="en-GB" sz="1400" dirty="0"/>
              <a:t>Dougherty &amp; Lamb (2004)</a:t>
            </a:r>
          </a:p>
        </p:txBody>
      </p:sp>
      <p:sp>
        <p:nvSpPr>
          <p:cNvPr id="5" name="Text Placeholder 4"/>
          <p:cNvSpPr>
            <a:spLocks noGrp="1"/>
          </p:cNvSpPr>
          <p:nvPr>
            <p:ph type="body" sz="quarter" idx="14"/>
          </p:nvPr>
        </p:nvSpPr>
        <p:spPr/>
        <p:txBody>
          <a:bodyPr/>
          <a:lstStyle/>
          <a:p>
            <a:r>
              <a:rPr lang="en-GB" dirty="0"/>
              <a:t>Catheter misplacement</a:t>
            </a:r>
            <a:endParaRPr lang="en-US" dirty="0"/>
          </a:p>
        </p:txBody>
      </p:sp>
      <p:sp>
        <p:nvSpPr>
          <p:cNvPr id="3" name="Title 2"/>
          <p:cNvSpPr>
            <a:spLocks noGrp="1"/>
          </p:cNvSpPr>
          <p:nvPr>
            <p:ph type="title"/>
          </p:nvPr>
        </p:nvSpPr>
        <p:spPr/>
        <p:txBody>
          <a:bodyPr/>
          <a:lstStyle/>
          <a:p>
            <a:r>
              <a:rPr lang="en-GB" sz="3730" dirty="0"/>
              <a:t>Care and Maintenance of Vascular Access Devices </a:t>
            </a:r>
            <a:endParaRPr lang="en-US" sz="3730" dirty="0"/>
          </a:p>
        </p:txBody>
      </p:sp>
      <p:pic>
        <p:nvPicPr>
          <p:cNvPr id="6" name="Audio 1">
            <a:hlinkClick r:id="" action="ppaction://media"/>
            <a:extLst>
              <a:ext uri="{FF2B5EF4-FFF2-40B4-BE49-F238E27FC236}">
                <a16:creationId xmlns:a16="http://schemas.microsoft.com/office/drawing/2014/main" id="{3769935A-D183-F544-A08F-0C3A86574C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275829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1" y="1600202"/>
            <a:ext cx="8798767" cy="4435559"/>
          </a:xfrm>
        </p:spPr>
        <p:txBody>
          <a:bodyPr/>
          <a:lstStyle/>
          <a:p>
            <a:r>
              <a:rPr lang="en-GB" sz="2000" dirty="0"/>
              <a:t>Improved clinical outcomes</a:t>
            </a:r>
          </a:p>
          <a:p>
            <a:endParaRPr lang="en-GB" sz="2000" dirty="0"/>
          </a:p>
          <a:p>
            <a:r>
              <a:rPr lang="en-GB" sz="2000" dirty="0"/>
              <a:t>Reduced morbidity</a:t>
            </a:r>
          </a:p>
          <a:p>
            <a:endParaRPr lang="en-GB" sz="2000" dirty="0"/>
          </a:p>
          <a:p>
            <a:r>
              <a:rPr lang="en-GB" sz="2000" dirty="0"/>
              <a:t>Fewer adverse events</a:t>
            </a:r>
          </a:p>
          <a:p>
            <a:endParaRPr lang="en-GB" sz="2000" dirty="0"/>
          </a:p>
          <a:p>
            <a:r>
              <a:rPr lang="en-GB" sz="2000" dirty="0"/>
              <a:t>Reduce variation in clinical care</a:t>
            </a:r>
          </a:p>
          <a:p>
            <a:endParaRPr lang="en-GB" sz="2000" dirty="0"/>
          </a:p>
          <a:p>
            <a:r>
              <a:rPr lang="en-GB" sz="2000" dirty="0"/>
              <a:t>Most important statement: </a:t>
            </a:r>
            <a:r>
              <a:rPr lang="en-GB" sz="2000" dirty="0">
                <a:solidFill>
                  <a:srgbClr val="FF0000"/>
                </a:solidFill>
              </a:rPr>
              <a:t>Remove when no longer required!</a:t>
            </a:r>
          </a:p>
          <a:p>
            <a:pPr>
              <a:buNone/>
            </a:pPr>
            <a:endParaRPr lang="en-GB" dirty="0"/>
          </a:p>
          <a:p>
            <a:endParaRPr lang="en-US" dirty="0"/>
          </a:p>
        </p:txBody>
      </p:sp>
      <p:sp>
        <p:nvSpPr>
          <p:cNvPr id="5" name="Text Placeholder 4"/>
          <p:cNvSpPr>
            <a:spLocks noGrp="1"/>
          </p:cNvSpPr>
          <p:nvPr>
            <p:ph type="body" sz="quarter" idx="14"/>
          </p:nvPr>
        </p:nvSpPr>
        <p:spPr/>
        <p:txBody>
          <a:bodyPr/>
          <a:lstStyle/>
          <a:p>
            <a:r>
              <a:rPr lang="en-GB" sz="2130" dirty="0">
                <a:cs typeface="Arial" pitchFamily="34" charset="0"/>
              </a:rPr>
              <a:t>Care Bundles</a:t>
            </a:r>
            <a:endParaRPr lang="en-US" sz="2130" dirty="0"/>
          </a:p>
        </p:txBody>
      </p:sp>
      <p:sp>
        <p:nvSpPr>
          <p:cNvPr id="3" name="Title 2"/>
          <p:cNvSpPr>
            <a:spLocks noGrp="1"/>
          </p:cNvSpPr>
          <p:nvPr>
            <p:ph type="title"/>
          </p:nvPr>
        </p:nvSpPr>
        <p:spPr/>
        <p:txBody>
          <a:bodyPr/>
          <a:lstStyle/>
          <a:p>
            <a:r>
              <a:rPr lang="en-GB" sz="3730" dirty="0"/>
              <a:t>Care and Maintenance of Vascular Access Devices </a:t>
            </a:r>
            <a:endParaRPr lang="en-US" sz="3730" dirty="0"/>
          </a:p>
        </p:txBody>
      </p:sp>
      <p:pic>
        <p:nvPicPr>
          <p:cNvPr id="6" name="Audio 1">
            <a:hlinkClick r:id="" action="ppaction://media"/>
            <a:extLst>
              <a:ext uri="{FF2B5EF4-FFF2-40B4-BE49-F238E27FC236}">
                <a16:creationId xmlns:a16="http://schemas.microsoft.com/office/drawing/2014/main" id="{823128BC-C898-2A4D-A827-140DC9F498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263108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1" y="1600202"/>
            <a:ext cx="10886999" cy="4435559"/>
          </a:xfrm>
        </p:spPr>
        <p:txBody>
          <a:bodyPr/>
          <a:lstStyle/>
          <a:p>
            <a:pPr marL="0" indent="0" algn="ctr">
              <a:buNone/>
              <a:defRPr/>
            </a:pPr>
            <a:endParaRPr lang="en-GB" altLang="en-US" dirty="0"/>
          </a:p>
          <a:p>
            <a:pPr marL="0" indent="0" algn="ctr">
              <a:buNone/>
              <a:defRPr/>
            </a:pPr>
            <a:r>
              <a:rPr lang="en-GB" altLang="en-US" dirty="0"/>
              <a:t>Intravenous (I.V.) therapy has become a vital component in patient care and it is estimated that the majority of patients admitted to any hospital in the United Kingdom will receive an I.V. device during their hospital stay each year, (Peterson 2002). </a:t>
            </a:r>
          </a:p>
          <a:p>
            <a:pPr marL="0" indent="0" algn="ctr">
              <a:buNone/>
              <a:defRPr/>
            </a:pPr>
            <a:endParaRPr lang="en-GB" altLang="en-US" dirty="0">
              <a:solidFill>
                <a:srgbClr val="FF0000"/>
              </a:solidFill>
            </a:endParaRPr>
          </a:p>
          <a:p>
            <a:pPr marL="0" indent="0" algn="ctr">
              <a:buNone/>
              <a:defRPr/>
            </a:pPr>
            <a:endParaRPr lang="en-GB" altLang="en-US" dirty="0">
              <a:solidFill>
                <a:srgbClr val="FF0000"/>
              </a:solidFill>
            </a:endParaRPr>
          </a:p>
          <a:p>
            <a:pPr marL="0" indent="0" algn="ctr">
              <a:buNone/>
              <a:defRPr/>
            </a:pPr>
            <a:r>
              <a:rPr lang="en-GB" altLang="en-US" dirty="0">
                <a:solidFill>
                  <a:srgbClr val="FF0000"/>
                </a:solidFill>
              </a:rPr>
              <a:t>We need to ensure patient safety with regard to patients vessel health.</a:t>
            </a:r>
          </a:p>
          <a:p>
            <a:endParaRPr lang="en-US" dirty="0"/>
          </a:p>
        </p:txBody>
      </p:sp>
      <p:sp>
        <p:nvSpPr>
          <p:cNvPr id="5" name="Text Placeholder 4"/>
          <p:cNvSpPr>
            <a:spLocks noGrp="1"/>
          </p:cNvSpPr>
          <p:nvPr>
            <p:ph type="body" sz="quarter" idx="14"/>
          </p:nvPr>
        </p:nvSpPr>
        <p:spPr/>
        <p:txBody>
          <a:bodyPr/>
          <a:lstStyle/>
          <a:p>
            <a:r>
              <a:rPr lang="en-GB" altLang="en-US" dirty="0"/>
              <a:t>The future of IV therapy</a:t>
            </a:r>
            <a:endParaRPr lang="en-US" dirty="0"/>
          </a:p>
        </p:txBody>
      </p:sp>
      <p:sp>
        <p:nvSpPr>
          <p:cNvPr id="3" name="Title 2"/>
          <p:cNvSpPr>
            <a:spLocks noGrp="1"/>
          </p:cNvSpPr>
          <p:nvPr>
            <p:ph type="title"/>
          </p:nvPr>
        </p:nvSpPr>
        <p:spPr/>
        <p:txBody>
          <a:bodyPr/>
          <a:lstStyle/>
          <a:p>
            <a:r>
              <a:rPr lang="en-GB" sz="3730" dirty="0"/>
              <a:t>Care and Maintenance of Vascular Access Devices </a:t>
            </a:r>
            <a:endParaRPr lang="en-US" sz="3730" dirty="0"/>
          </a:p>
        </p:txBody>
      </p:sp>
      <p:pic>
        <p:nvPicPr>
          <p:cNvPr id="6" name="Audio 1">
            <a:hlinkClick r:id="" action="ppaction://media"/>
            <a:extLst>
              <a:ext uri="{FF2B5EF4-FFF2-40B4-BE49-F238E27FC236}">
                <a16:creationId xmlns:a16="http://schemas.microsoft.com/office/drawing/2014/main" id="{490AFC56-638A-9F46-B211-64500E2481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158929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1" y="1600202"/>
            <a:ext cx="11247039" cy="4435559"/>
          </a:xfrm>
        </p:spPr>
        <p:txBody>
          <a:bodyPr/>
          <a:lstStyle/>
          <a:p>
            <a:pPr marL="0" indent="0" algn="ctr">
              <a:buNone/>
              <a:defRPr/>
            </a:pPr>
            <a:endParaRPr lang="en-GB" altLang="en-US" dirty="0">
              <a:cs typeface="Times New Roman" panose="02020603050405020304" pitchFamily="18" charset="0"/>
            </a:endParaRPr>
          </a:p>
          <a:p>
            <a:pPr marL="0" indent="0" algn="ctr">
              <a:buNone/>
              <a:defRPr/>
            </a:pPr>
            <a:r>
              <a:rPr lang="en-GB" altLang="en-US" dirty="0">
                <a:cs typeface="Times New Roman" panose="02020603050405020304" pitchFamily="18" charset="0"/>
              </a:rPr>
              <a:t>Intravenous (I.V.) therapy has become a vital component in patient care and it is estimated that the majority of patients admitted to any hospital in the United Kingdom will receive an I.V. device during their hospital stay each year. (</a:t>
            </a:r>
            <a:r>
              <a:rPr lang="en-GB" altLang="en-US" dirty="0" err="1">
                <a:cs typeface="Times New Roman" panose="02020603050405020304" pitchFamily="18" charset="0"/>
              </a:rPr>
              <a:t>Alexandrou</a:t>
            </a:r>
            <a:r>
              <a:rPr lang="en-GB" altLang="en-US" dirty="0">
                <a:cs typeface="Times New Roman" panose="02020603050405020304" pitchFamily="18" charset="0"/>
              </a:rPr>
              <a:t>, 2016). </a:t>
            </a:r>
          </a:p>
        </p:txBody>
      </p:sp>
      <p:sp>
        <p:nvSpPr>
          <p:cNvPr id="5" name="Text Placeholder 4"/>
          <p:cNvSpPr>
            <a:spLocks noGrp="1"/>
          </p:cNvSpPr>
          <p:nvPr>
            <p:ph type="body" sz="quarter" idx="14"/>
          </p:nvPr>
        </p:nvSpPr>
        <p:spPr/>
        <p:txBody>
          <a:bodyPr/>
          <a:lstStyle/>
          <a:p>
            <a:r>
              <a:rPr lang="en-GB" altLang="en-US" dirty="0"/>
              <a:t>IV Therapy</a:t>
            </a:r>
            <a:endParaRPr lang="en-US" dirty="0"/>
          </a:p>
        </p:txBody>
      </p:sp>
      <p:sp>
        <p:nvSpPr>
          <p:cNvPr id="3" name="Title 2"/>
          <p:cNvSpPr>
            <a:spLocks noGrp="1"/>
          </p:cNvSpPr>
          <p:nvPr>
            <p:ph type="title"/>
          </p:nvPr>
        </p:nvSpPr>
        <p:spPr/>
        <p:txBody>
          <a:bodyPr/>
          <a:lstStyle/>
          <a:p>
            <a:r>
              <a:rPr lang="en-GB" sz="3730" dirty="0"/>
              <a:t>Care and Maintenance of Vascular Access Devices </a:t>
            </a:r>
            <a:endParaRPr lang="en-US" sz="3730" dirty="0"/>
          </a:p>
        </p:txBody>
      </p:sp>
      <p:pic>
        <p:nvPicPr>
          <p:cNvPr id="6" name="Audio 3">
            <a:hlinkClick r:id="" action="ppaction://media"/>
            <a:extLst>
              <a:ext uri="{FF2B5EF4-FFF2-40B4-BE49-F238E27FC236}">
                <a16:creationId xmlns:a16="http://schemas.microsoft.com/office/drawing/2014/main" id="{800F9165-264B-414B-AA7E-AF0591DE32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148701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1" y="1600202"/>
            <a:ext cx="6969551" cy="4435559"/>
          </a:xfrm>
        </p:spPr>
        <p:txBody>
          <a:bodyPr/>
          <a:lstStyle/>
          <a:p>
            <a:pPr marL="365760" indent="-256032">
              <a:buFont typeface="Wingdings 3"/>
              <a:buChar char=""/>
              <a:defRPr/>
            </a:pPr>
            <a:r>
              <a:rPr lang="en-GB" dirty="0"/>
              <a:t>EPIC 3 Guidelines 2014</a:t>
            </a:r>
          </a:p>
          <a:p>
            <a:pPr marL="365760" indent="-256032">
              <a:buFont typeface="Wingdings 3"/>
              <a:buChar char=""/>
              <a:defRPr/>
            </a:pPr>
            <a:r>
              <a:rPr lang="en-GB" dirty="0"/>
              <a:t>Health Protection Scotland Guidelines 2013</a:t>
            </a:r>
          </a:p>
          <a:p>
            <a:pPr marL="365760" indent="-256032">
              <a:buFont typeface="Wingdings 3"/>
              <a:buChar char=""/>
              <a:defRPr/>
            </a:pPr>
            <a:r>
              <a:rPr lang="en-GB" dirty="0"/>
              <a:t>INS guidelines</a:t>
            </a:r>
          </a:p>
          <a:p>
            <a:pPr marL="365760" indent="-256032">
              <a:buFont typeface="Wingdings 3"/>
              <a:buChar char=""/>
              <a:defRPr/>
            </a:pPr>
            <a:r>
              <a:rPr lang="en-GB" dirty="0"/>
              <a:t>RCN infusion standards</a:t>
            </a:r>
          </a:p>
          <a:p>
            <a:endParaRPr lang="en-US" dirty="0"/>
          </a:p>
        </p:txBody>
      </p:sp>
      <p:sp>
        <p:nvSpPr>
          <p:cNvPr id="5" name="Text Placeholder 4"/>
          <p:cNvSpPr>
            <a:spLocks noGrp="1"/>
          </p:cNvSpPr>
          <p:nvPr>
            <p:ph type="body" sz="quarter" idx="14"/>
          </p:nvPr>
        </p:nvSpPr>
        <p:spPr/>
        <p:txBody>
          <a:bodyPr/>
          <a:lstStyle/>
          <a:p>
            <a:r>
              <a:rPr lang="en-GB" sz="2130" dirty="0">
                <a:cs typeface="Arial" pitchFamily="34" charset="0"/>
              </a:rPr>
              <a:t>Further Reading </a:t>
            </a:r>
            <a:endParaRPr lang="en-US" sz="2130" dirty="0"/>
          </a:p>
        </p:txBody>
      </p:sp>
      <p:sp>
        <p:nvSpPr>
          <p:cNvPr id="3" name="Title 2"/>
          <p:cNvSpPr>
            <a:spLocks noGrp="1"/>
          </p:cNvSpPr>
          <p:nvPr>
            <p:ph type="title"/>
          </p:nvPr>
        </p:nvSpPr>
        <p:spPr/>
        <p:txBody>
          <a:bodyPr/>
          <a:lstStyle/>
          <a:p>
            <a:r>
              <a:rPr lang="en-GB" sz="3730" dirty="0"/>
              <a:t>Care and Maintenance of Vascular Access Devices </a:t>
            </a:r>
            <a:endParaRPr lang="en-US" sz="3730" dirty="0"/>
          </a:p>
        </p:txBody>
      </p:sp>
      <p:pic>
        <p:nvPicPr>
          <p:cNvPr id="6" name="Audio 1">
            <a:hlinkClick r:id="" action="ppaction://media"/>
            <a:extLst>
              <a:ext uri="{FF2B5EF4-FFF2-40B4-BE49-F238E27FC236}">
                <a16:creationId xmlns:a16="http://schemas.microsoft.com/office/drawing/2014/main" id="{DEEC6969-0FE7-6B4B-8FEA-E96C42D970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283532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1" y="1600202"/>
            <a:ext cx="6969551" cy="4435559"/>
          </a:xfrm>
        </p:spPr>
        <p:txBody>
          <a:bodyPr/>
          <a:lstStyle/>
          <a:p>
            <a:pPr marL="0" indent="0">
              <a:buNone/>
              <a:defRPr/>
            </a:pPr>
            <a:r>
              <a:rPr lang="en-GB" altLang="en-US" sz="2000" b="1" dirty="0">
                <a:solidFill>
                  <a:srgbClr val="800000"/>
                </a:solidFill>
                <a:cs typeface="Times New Roman" panose="02020603050405020304" pitchFamily="18" charset="0"/>
              </a:rPr>
              <a:t>Short peripheral IV cannula:</a:t>
            </a:r>
          </a:p>
          <a:p>
            <a:pPr>
              <a:defRPr/>
            </a:pPr>
            <a:r>
              <a:rPr lang="en-GB" altLang="en-US" sz="2000" dirty="0">
                <a:cs typeface="Times New Roman" panose="02020603050405020304" pitchFamily="18" charset="0"/>
              </a:rPr>
              <a:t>Effects of prolonged IV therapy using peripheral cannula</a:t>
            </a:r>
          </a:p>
          <a:p>
            <a:pPr>
              <a:defRPr/>
            </a:pPr>
            <a:r>
              <a:rPr lang="en-GB" altLang="en-US" sz="2000" dirty="0">
                <a:cs typeface="Times New Roman" panose="02020603050405020304" pitchFamily="18" charset="0"/>
              </a:rPr>
              <a:t>Effects of repeated prolonged cannulation</a:t>
            </a:r>
          </a:p>
          <a:p>
            <a:pPr>
              <a:defRPr/>
            </a:pPr>
            <a:r>
              <a:rPr lang="en-GB" sz="2000" dirty="0">
                <a:cs typeface="Times New Roman" panose="02020603050405020304" pitchFamily="18" charset="0"/>
              </a:rPr>
              <a:t>Delay in treatment and cost of delayed long term device placement</a:t>
            </a:r>
          </a:p>
          <a:p>
            <a:pPr>
              <a:defRPr/>
            </a:pPr>
            <a:r>
              <a:rPr lang="en-GB" sz="2000" dirty="0">
                <a:cs typeface="Times New Roman" panose="02020603050405020304" pitchFamily="18" charset="0"/>
              </a:rPr>
              <a:t>Vessel Health and Preservation</a:t>
            </a:r>
            <a:r>
              <a:rPr lang="en-GB" dirty="0">
                <a:cs typeface="Times New Roman" panose="02020603050405020304" pitchFamily="18" charset="0"/>
              </a:rPr>
              <a:t>.</a:t>
            </a:r>
          </a:p>
        </p:txBody>
      </p:sp>
      <p:sp>
        <p:nvSpPr>
          <p:cNvPr id="5" name="Text Placeholder 4"/>
          <p:cNvSpPr>
            <a:spLocks noGrp="1"/>
          </p:cNvSpPr>
          <p:nvPr>
            <p:ph type="body" sz="quarter" idx="14"/>
          </p:nvPr>
        </p:nvSpPr>
        <p:spPr/>
        <p:txBody>
          <a:bodyPr/>
          <a:lstStyle/>
          <a:p>
            <a:r>
              <a:rPr lang="en-US" dirty="0"/>
              <a:t>Current IV Practice</a:t>
            </a:r>
          </a:p>
        </p:txBody>
      </p:sp>
      <p:sp>
        <p:nvSpPr>
          <p:cNvPr id="3" name="Title 2"/>
          <p:cNvSpPr>
            <a:spLocks noGrp="1"/>
          </p:cNvSpPr>
          <p:nvPr>
            <p:ph type="title"/>
          </p:nvPr>
        </p:nvSpPr>
        <p:spPr/>
        <p:txBody>
          <a:bodyPr/>
          <a:lstStyle/>
          <a:p>
            <a:r>
              <a:rPr lang="en-GB" sz="3730" dirty="0"/>
              <a:t>Care and Maintenance of Vascular Access Devices </a:t>
            </a:r>
            <a:endParaRPr lang="en-US" sz="3730" dirty="0"/>
          </a:p>
        </p:txBody>
      </p:sp>
      <p:pic>
        <p:nvPicPr>
          <p:cNvPr id="6" name="Picture 3" descr="Biovalve.jpg">
            <a:extLst>
              <a:ext uri="{FF2B5EF4-FFF2-40B4-BE49-F238E27FC236}">
                <a16:creationId xmlns:a16="http://schemas.microsoft.com/office/drawing/2014/main" id="{15220241-B5CE-9445-9CCF-2706B294A52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9152" y="1895713"/>
            <a:ext cx="4349496" cy="234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3">
            <a:hlinkClick r:id="" action="ppaction://media"/>
            <a:extLst>
              <a:ext uri="{FF2B5EF4-FFF2-40B4-BE49-F238E27FC236}">
                <a16:creationId xmlns:a16="http://schemas.microsoft.com/office/drawing/2014/main" id="{E43F7490-DB5C-FF46-9AA4-304F60D7C2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2351" y="5589240"/>
            <a:ext cx="609600" cy="609600"/>
          </a:xfrm>
          <a:prstGeom prst="rect">
            <a:avLst/>
          </a:prstGeom>
        </p:spPr>
      </p:pic>
    </p:spTree>
    <p:extLst>
      <p:ext uri="{BB962C8B-B14F-4D97-AF65-F5344CB8AC3E}">
        <p14:creationId xmlns:p14="http://schemas.microsoft.com/office/powerpoint/2010/main" val="420638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1" y="1600202"/>
            <a:ext cx="10972799" cy="4435559"/>
          </a:xfrm>
        </p:spPr>
        <p:txBody>
          <a:bodyPr/>
          <a:lstStyle/>
          <a:p>
            <a:pPr marL="0" indent="0" algn="ctr">
              <a:buNone/>
            </a:pPr>
            <a:endParaRPr lang="en-GB" altLang="en-US" dirty="0"/>
          </a:p>
          <a:p>
            <a:pPr marL="0" indent="0" algn="ctr">
              <a:buNone/>
            </a:pPr>
            <a:r>
              <a:rPr lang="en-GB" altLang="en-US" dirty="0"/>
              <a:t>“plunging a needle directly into a vein can be accomplished with perfect ease and safety under proper aseptic precautions, so that no scar or mark of any kind is left to indicate the site of injection…”.</a:t>
            </a:r>
          </a:p>
          <a:p>
            <a:endParaRPr lang="en-US" dirty="0"/>
          </a:p>
        </p:txBody>
      </p:sp>
      <p:sp>
        <p:nvSpPr>
          <p:cNvPr id="5" name="Text Placeholder 4"/>
          <p:cNvSpPr>
            <a:spLocks noGrp="1"/>
          </p:cNvSpPr>
          <p:nvPr>
            <p:ph type="body" sz="quarter" idx="14"/>
          </p:nvPr>
        </p:nvSpPr>
        <p:spPr/>
        <p:txBody>
          <a:bodyPr/>
          <a:lstStyle/>
          <a:p>
            <a:endParaRPr lang="en-US" dirty="0"/>
          </a:p>
        </p:txBody>
      </p:sp>
      <p:sp>
        <p:nvSpPr>
          <p:cNvPr id="3" name="Title 2"/>
          <p:cNvSpPr>
            <a:spLocks noGrp="1"/>
          </p:cNvSpPr>
          <p:nvPr>
            <p:ph type="title"/>
          </p:nvPr>
        </p:nvSpPr>
        <p:spPr/>
        <p:txBody>
          <a:bodyPr/>
          <a:lstStyle/>
          <a:p>
            <a:r>
              <a:rPr lang="en-GB" sz="3730" dirty="0"/>
              <a:t>Care and Maintenance of Vascular Access Devices </a:t>
            </a:r>
            <a:endParaRPr lang="en-US" sz="3730" dirty="0"/>
          </a:p>
        </p:txBody>
      </p:sp>
      <p:sp>
        <p:nvSpPr>
          <p:cNvPr id="2" name="Rectangle 1">
            <a:extLst>
              <a:ext uri="{FF2B5EF4-FFF2-40B4-BE49-F238E27FC236}">
                <a16:creationId xmlns:a16="http://schemas.microsoft.com/office/drawing/2014/main" id="{513E6E4D-474B-0E4D-AA7D-34F91265EDE6}"/>
              </a:ext>
            </a:extLst>
          </p:cNvPr>
          <p:cNvSpPr/>
          <p:nvPr/>
        </p:nvSpPr>
        <p:spPr>
          <a:xfrm>
            <a:off x="609600" y="4005064"/>
            <a:ext cx="11247040" cy="646331"/>
          </a:xfrm>
          <a:prstGeom prst="rect">
            <a:avLst/>
          </a:prstGeom>
        </p:spPr>
        <p:txBody>
          <a:bodyPr wrap="square">
            <a:spAutoFit/>
          </a:bodyPr>
          <a:lstStyle/>
          <a:p>
            <a:r>
              <a:rPr lang="en-GB" altLang="en-US" dirty="0"/>
              <a:t>Dutton, W.F. (1924) Intravenous therapy; Its Application in the modern practice of medicine. Philadelphia, PA: FA Davis</a:t>
            </a:r>
          </a:p>
        </p:txBody>
      </p:sp>
      <p:pic>
        <p:nvPicPr>
          <p:cNvPr id="6" name="Audio 2">
            <a:hlinkClick r:id="" action="ppaction://media"/>
            <a:extLst>
              <a:ext uri="{FF2B5EF4-FFF2-40B4-BE49-F238E27FC236}">
                <a16:creationId xmlns:a16="http://schemas.microsoft.com/office/drawing/2014/main" id="{D39C5082-AA45-7F44-A51D-B7DE5CC5BC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89009" y="5589240"/>
            <a:ext cx="609600" cy="609600"/>
          </a:xfrm>
          <a:prstGeom prst="rect">
            <a:avLst/>
          </a:prstGeom>
        </p:spPr>
      </p:pic>
    </p:spTree>
    <p:extLst>
      <p:ext uri="{BB962C8B-B14F-4D97-AF65-F5344CB8AC3E}">
        <p14:creationId xmlns:p14="http://schemas.microsoft.com/office/powerpoint/2010/main" val="46927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endParaRPr lang="en-US" dirty="0"/>
          </a:p>
        </p:txBody>
      </p:sp>
      <p:sp>
        <p:nvSpPr>
          <p:cNvPr id="3" name="Title 2"/>
          <p:cNvSpPr>
            <a:spLocks noGrp="1"/>
          </p:cNvSpPr>
          <p:nvPr>
            <p:ph type="title"/>
          </p:nvPr>
        </p:nvSpPr>
        <p:spPr/>
        <p:txBody>
          <a:bodyPr/>
          <a:lstStyle/>
          <a:p>
            <a:r>
              <a:rPr lang="en-GB" sz="3730" dirty="0"/>
              <a:t>Care and Maintenance of Vascular Access Devices </a:t>
            </a:r>
            <a:endParaRPr lang="en-US" sz="3730" dirty="0"/>
          </a:p>
        </p:txBody>
      </p:sp>
      <p:grpSp>
        <p:nvGrpSpPr>
          <p:cNvPr id="6" name="Group 6">
            <a:extLst>
              <a:ext uri="{FF2B5EF4-FFF2-40B4-BE49-F238E27FC236}">
                <a16:creationId xmlns:a16="http://schemas.microsoft.com/office/drawing/2014/main" id="{1F2A4D22-0EB7-5A44-9CBF-6B8A858173FE}"/>
              </a:ext>
            </a:extLst>
          </p:cNvPr>
          <p:cNvGrpSpPr>
            <a:grpSpLocks/>
          </p:cNvGrpSpPr>
          <p:nvPr/>
        </p:nvGrpSpPr>
        <p:grpSpPr bwMode="auto">
          <a:xfrm>
            <a:off x="2993909" y="1478637"/>
            <a:ext cx="6204181" cy="4653136"/>
            <a:chOff x="1565" y="618"/>
            <a:chExt cx="2985" cy="2496"/>
          </a:xfrm>
        </p:grpSpPr>
        <p:pic>
          <p:nvPicPr>
            <p:cNvPr id="7" name="Picture 2" descr="bruising">
              <a:extLst>
                <a:ext uri="{FF2B5EF4-FFF2-40B4-BE49-F238E27FC236}">
                  <a16:creationId xmlns:a16="http://schemas.microsoft.com/office/drawing/2014/main" id="{E7470D51-3BEE-5345-9EF8-9C18CB2B3C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618"/>
              <a:ext cx="1430" cy="24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descr="infiltration">
              <a:extLst>
                <a:ext uri="{FF2B5EF4-FFF2-40B4-BE49-F238E27FC236}">
                  <a16:creationId xmlns:a16="http://schemas.microsoft.com/office/drawing/2014/main" id="{50988C6D-8417-9249-9AFD-1A2C01E984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5" y="618"/>
              <a:ext cx="1419" cy="24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pic>
        <p:nvPicPr>
          <p:cNvPr id="9" name="Audio 1">
            <a:hlinkClick r:id="" action="ppaction://media"/>
            <a:extLst>
              <a:ext uri="{FF2B5EF4-FFF2-40B4-BE49-F238E27FC236}">
                <a16:creationId xmlns:a16="http://schemas.microsoft.com/office/drawing/2014/main" id="{42BE756B-0AF2-5242-BA6F-3DE04FFAF0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2584" y="5536815"/>
            <a:ext cx="609600" cy="609600"/>
          </a:xfrm>
          <a:prstGeom prst="rect">
            <a:avLst/>
          </a:prstGeom>
        </p:spPr>
      </p:pic>
    </p:spTree>
    <p:extLst>
      <p:ext uri="{BB962C8B-B14F-4D97-AF65-F5344CB8AC3E}">
        <p14:creationId xmlns:p14="http://schemas.microsoft.com/office/powerpoint/2010/main" val="135052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endParaRPr lang="en-US" dirty="0"/>
          </a:p>
        </p:txBody>
      </p:sp>
      <p:sp>
        <p:nvSpPr>
          <p:cNvPr id="3" name="Title 2"/>
          <p:cNvSpPr>
            <a:spLocks noGrp="1"/>
          </p:cNvSpPr>
          <p:nvPr>
            <p:ph type="title"/>
          </p:nvPr>
        </p:nvSpPr>
        <p:spPr/>
        <p:txBody>
          <a:bodyPr/>
          <a:lstStyle/>
          <a:p>
            <a:r>
              <a:rPr lang="en-GB" sz="3730" dirty="0"/>
              <a:t>Care and Maintenance of Vascular Access Devices </a:t>
            </a:r>
            <a:endParaRPr lang="en-US" sz="3730" dirty="0"/>
          </a:p>
        </p:txBody>
      </p:sp>
      <p:pic>
        <p:nvPicPr>
          <p:cNvPr id="6" name="Picture 2">
            <a:extLst>
              <a:ext uri="{FF2B5EF4-FFF2-40B4-BE49-F238E27FC236}">
                <a16:creationId xmlns:a16="http://schemas.microsoft.com/office/drawing/2014/main" id="{1362D40A-22FB-984E-96FB-F8ECB09483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9656" y="1482470"/>
            <a:ext cx="6011436" cy="4507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1">
            <a:hlinkClick r:id="" action="ppaction://media"/>
            <a:extLst>
              <a:ext uri="{FF2B5EF4-FFF2-40B4-BE49-F238E27FC236}">
                <a16:creationId xmlns:a16="http://schemas.microsoft.com/office/drawing/2014/main" id="{F84B5F88-487A-2A4C-B57B-B5EF2318AB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302331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endParaRPr lang="en-US" dirty="0"/>
          </a:p>
        </p:txBody>
      </p:sp>
      <p:sp>
        <p:nvSpPr>
          <p:cNvPr id="3" name="Title 2"/>
          <p:cNvSpPr>
            <a:spLocks noGrp="1"/>
          </p:cNvSpPr>
          <p:nvPr>
            <p:ph type="title"/>
          </p:nvPr>
        </p:nvSpPr>
        <p:spPr/>
        <p:txBody>
          <a:bodyPr/>
          <a:lstStyle/>
          <a:p>
            <a:r>
              <a:rPr lang="en-GB" sz="3730" dirty="0"/>
              <a:t>Care and Maintenance of Vascular Access Devices </a:t>
            </a:r>
            <a:endParaRPr lang="en-US" sz="3730" dirty="0"/>
          </a:p>
        </p:txBody>
      </p:sp>
      <p:pic>
        <p:nvPicPr>
          <p:cNvPr id="6" name="Picture 2" descr="C:\Documents and Settings\Owner\My Documents\My Pictures\PHOTOfunSTUDIO\20090918\P1000123.JPG">
            <a:extLst>
              <a:ext uri="{FF2B5EF4-FFF2-40B4-BE49-F238E27FC236}">
                <a16:creationId xmlns:a16="http://schemas.microsoft.com/office/drawing/2014/main" id="{B42BE52F-44AF-124E-8326-21D071C6A18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208155" y="1545623"/>
            <a:ext cx="5775690"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1">
            <a:hlinkClick r:id="" action="ppaction://media"/>
            <a:extLst>
              <a:ext uri="{FF2B5EF4-FFF2-40B4-BE49-F238E27FC236}">
                <a16:creationId xmlns:a16="http://schemas.microsoft.com/office/drawing/2014/main" id="{EF5325A1-37B0-2E41-9E0A-AE4110AF48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71152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OWBARVISIBLE" val="True"/>
  <p:tag name="CSVFORMAT" val="0"/>
  <p:tag name="COUNTDOWNSTYLE" val="-1"/>
  <p:tag name="COUNTDOWNSECONDS" val="10"/>
  <p:tag name="BACKUPSESSIONS" val="True"/>
  <p:tag name="REVIEWONLY" val="False"/>
  <p:tag name="RACEENDPOINTS" val="100"/>
  <p:tag name="PARTICIPANTSINLEADERBOARD" val="5"/>
  <p:tag name="BUBBLESIZEVISIBLE" val="True"/>
  <p:tag name="CUSTOMGRIDBACKCOLOR" val="-722948"/>
  <p:tag name="CUSTOMCELLBACKCOLOR3" val="-268652"/>
  <p:tag name="DISPLAYDEVICENUMBER" val="True"/>
  <p:tag name="AUTOSIZEGRID" val="True"/>
  <p:tag name="POLLINGCYCLE" val="2"/>
  <p:tag name="INCLUDENONRESPONDERS" val="False"/>
  <p:tag name="CORRECTPOINTVALUE" val="1"/>
  <p:tag name="ZEROBASED" val="False"/>
  <p:tag name="FIBDISPLAYRESULTS" val="True"/>
  <p:tag name="PRRESPONSE1" val="10"/>
  <p:tag name="PRRESPONSE5" val="6"/>
  <p:tag name="PRRESPONSE9" val="2"/>
  <p:tag name="USESECONDARYMONITOR" val="True"/>
  <p:tag name="ANSWERNOWTEXT" val="Answer Now"/>
  <p:tag name="INPUTSOURCE" val="1"/>
  <p:tag name="CHARTVALUEFORMAT" val="0%"/>
  <p:tag name="STDCHART" val="1"/>
  <p:tag name="TEAMSINLEADERBOARD" val="5"/>
  <p:tag name="BUBBLEGROUPING" val="3"/>
  <p:tag name="CUSTOMCELLBACKCOLOR2" val="-13395457"/>
  <p:tag name="DISPLAYDEVICEID" val="True"/>
  <p:tag name="GRIDPOSITION" val="1"/>
  <p:tag name="RESETCHARTS" val="True"/>
  <p:tag name="INCORRECTPOINTVALUE" val="0"/>
  <p:tag name="CHARTSCALE" val="True"/>
  <p:tag name="FIBDISPLAYKEYWORDS" val="True"/>
  <p:tag name="PRRESPONSE6" val="5"/>
  <p:tag name="SHOWFLASHWARNING" val="True"/>
  <p:tag name="RESPCOUNTERSTYLE" val="-1"/>
  <p:tag name="ALLOWDUPLICATES" val="False"/>
  <p:tag name="AUTOUPDATEALIASES" val="True"/>
  <p:tag name="MAXRESPONDERS" val="5"/>
  <p:tag name="CUSTOMCELLFORECOLOR" val="-16777216"/>
  <p:tag name="DISPLAYNAME" val="True"/>
  <p:tag name="GRIDFONTSIZE" val="12"/>
  <p:tag name="INCLUDEPPT" val="True"/>
  <p:tag name="AUTOADJUSTPARTRANGE" val="True"/>
  <p:tag name="PRRESPONSE2" val="9"/>
  <p:tag name="PRRESPONSE8" val="3"/>
  <p:tag name="POWERPOINTVERSION" val="14.0"/>
  <p:tag name="RESPCOUNTERFORMAT" val="0"/>
  <p:tag name="AUTOADVANCE" val="False"/>
  <p:tag name="SKIPREMAININGRACESLIDES" val="True"/>
  <p:tag name="CUSTOMCELLBACKCOLOR1" val="-657956"/>
  <p:tag name="GRIDROTATIONINTERVAL" val="2"/>
  <p:tag name="MULTIRESPDIVISOR" val="1"/>
  <p:tag name="ADVANCEDSETTINGSVIEW" val="False"/>
  <p:tag name="PRRESPONSE4" val="7"/>
  <p:tag name="TPVERSION" val="2008"/>
  <p:tag name="RESPTABLESTYLE" val="-1"/>
  <p:tag name="RACERSMAXDISPLAYED" val="5"/>
  <p:tag name="DEFAULTNUMTEAMS" val="5"/>
  <p:tag name="GRIDSIZE" val="{Width=800, Height=600}"/>
  <p:tag name="REALTIMEBACKUP" val="False"/>
  <p:tag name="PRRESPONSE3" val="8"/>
  <p:tag name="SAVECSVWITHSESSION" val="True"/>
  <p:tag name="BACKUPMAINTENANCE" val="7"/>
  <p:tag name="BUBBLEVALUEFORMAT" val="0.0"/>
  <p:tag name="CHARTCOLORS" val="0"/>
  <p:tag name="FIBNUMRESULTS" val="5"/>
  <p:tag name="ALWAYSOPENPOLL" val="False"/>
  <p:tag name="ROTATIONINTERVAL" val="2"/>
  <p:tag name="USESCHEMECOLORS" val="True"/>
  <p:tag name="REALTIMEBACKUPPATH" val="(None)"/>
  <p:tag name="BULLETTYPE" val="3"/>
  <p:tag name="BUBBLENAMEVISIBLE" val="True"/>
  <p:tag name="ALLOWUSERFEEDBACK" val="True"/>
  <p:tag name="ANSWERNOWSTYLE" val="-1"/>
  <p:tag name="GRIDOPACITY" val="90"/>
  <p:tag name="PRRESPONSE10" val="1"/>
  <p:tag name="CHARTLABELS" val="1"/>
  <p:tag name="RACEANIMATIONSPEED" val="3"/>
  <p:tag name="NUMRESPONSES" val="1"/>
  <p:tag name="CUSTOMCELLBACKCOLOR4" val="-8355712"/>
  <p:tag name="PRRESPONSE7" val="4"/>
  <p:tag name="FIBINCLUDEOTHER" val="True"/>
  <p:tag name="DELIMITERS" val="3.1"/>
  <p:tag name="EXPANDSHOWBAR" val="True"/>
  <p:tag name="TASKPANEKEY" val="4aad42cc-43cb-4b2b-bb41-8be91a74228d"/>
  <p:tag name="TPFULLVERSION" val="4.3.2.1178"/>
</p:tagLst>
</file>

<file path=ppt/theme/theme1.xml><?xml version="1.0" encoding="utf-8"?>
<a:theme xmlns:a="http://schemas.openxmlformats.org/drawingml/2006/main" name="Theme3">
  <a:themeElements>
    <a:clrScheme name="Vygon Coporate">
      <a:dk1>
        <a:sysClr val="windowText" lastClr="000000"/>
      </a:dk1>
      <a:lt1>
        <a:sysClr val="window" lastClr="FFFFFF"/>
      </a:lt1>
      <a:dk2>
        <a:srgbClr val="009E59"/>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3" id="{A522CAED-ACD1-DA4A-A3D5-01927EEF0349}" vid="{BC735FCF-6B93-F546-9756-769CD484059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Theme3</Template>
  <TotalTime>3710</TotalTime>
  <Words>1617</Words>
  <Application>Microsoft Macintosh PowerPoint</Application>
  <PresentationFormat>Widescreen</PresentationFormat>
  <Paragraphs>271</Paragraphs>
  <Slides>40</Slides>
  <Notes>0</Notes>
  <HiddenSlides>0</HiddenSlides>
  <MMClips>40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8" baseType="lpstr">
      <vt:lpstr>Arial</vt:lpstr>
      <vt:lpstr>Calibri</vt:lpstr>
      <vt:lpstr>Franklin Gothic Book</vt:lpstr>
      <vt:lpstr>Franklin Gothic Medium</vt:lpstr>
      <vt:lpstr>Gill Alt One MT</vt:lpstr>
      <vt:lpstr>Wingdings 3</vt:lpstr>
      <vt:lpstr>Theme3</vt:lpstr>
      <vt:lpstr>Photo Editor Photo</vt:lpstr>
      <vt:lpstr>Care and Maintenance  of Vascular Access Devices </vt:lpstr>
      <vt:lpstr>Care and Maintenance of Vascular Access Devices </vt:lpstr>
      <vt:lpstr>Care and Maintenance of Vascular Access Devices </vt:lpstr>
      <vt:lpstr>Care and Maintenance of Vascular Access Devices </vt:lpstr>
      <vt:lpstr>Care and Maintenance of Vascular Access Devices </vt:lpstr>
      <vt:lpstr>Care and Maintenance of Vascular Access Devices </vt:lpstr>
      <vt:lpstr>Care and Maintenance of Vascular Access Devices </vt:lpstr>
      <vt:lpstr>Care and Maintenance of Vascular Access Devices </vt:lpstr>
      <vt:lpstr>Care and Maintenance of Vascular Access Devices </vt:lpstr>
      <vt:lpstr>Care and Maintenance of Vascular Access Devices </vt:lpstr>
      <vt:lpstr>Care and Maintenance of Vascular Access Devices </vt:lpstr>
      <vt:lpstr>Care and Maintenance of Vascular Access Devices </vt:lpstr>
      <vt:lpstr>Care and Maintenance of Vascular Access Devices </vt:lpstr>
      <vt:lpstr>Care and Maintenance of Vascular Access Devices </vt:lpstr>
      <vt:lpstr>Care and Maintenance of Vascular Access Devices </vt:lpstr>
      <vt:lpstr>Care and Maintenance of Vascular Access Devices </vt:lpstr>
      <vt:lpstr>Care and Maintenance of Vascular Access Devices </vt:lpstr>
      <vt:lpstr>Care and Maintenance of Vascular Access Devices </vt:lpstr>
      <vt:lpstr>Care and Maintenance of Vascular Access Devices </vt:lpstr>
      <vt:lpstr>Care and Maintenance of Vascular Access Devices </vt:lpstr>
      <vt:lpstr>Care and Maintenance of Vascular Access Devices </vt:lpstr>
      <vt:lpstr>Care and Maintenance of Vascular Access Devices </vt:lpstr>
      <vt:lpstr>Care and Maintenance of Vascular Access Devices </vt:lpstr>
      <vt:lpstr>Care and Maintenance of Vascular Access Devices </vt:lpstr>
      <vt:lpstr>Care and Maintenance of Vascular Access Devices </vt:lpstr>
      <vt:lpstr>Care and Maintenance of Vascular Access Devices </vt:lpstr>
      <vt:lpstr>Care and Maintenance of Vascular Access Devices </vt:lpstr>
      <vt:lpstr>Care and Maintenance of Vascular Access Devices </vt:lpstr>
      <vt:lpstr>Care and Maintenance of Vascular Access Devices </vt:lpstr>
      <vt:lpstr>Care and Maintenance of Vascular Access Devices </vt:lpstr>
      <vt:lpstr>Care and Maintenance of Vascular Access Devices </vt:lpstr>
      <vt:lpstr>Care and Maintenance of Vascular Access Devices </vt:lpstr>
      <vt:lpstr>Care and Maintenance of Vascular Access Devices </vt:lpstr>
      <vt:lpstr>Care and Maintenance of Vascular Access Devices </vt:lpstr>
      <vt:lpstr>Care and Maintenance of Vascular Access Devices </vt:lpstr>
      <vt:lpstr>Care and Maintenance of Vascular Access Devices </vt:lpstr>
      <vt:lpstr>Care and Maintenance of Vascular Access Devices </vt:lpstr>
      <vt:lpstr>Care and Maintenance of Vascular Access Devices </vt:lpstr>
      <vt:lpstr>Care and Maintenance of Vascular Access Devices </vt:lpstr>
      <vt:lpstr>Care and Maintenance of Vascular Access Devices </vt:lpstr>
    </vt:vector>
  </TitlesOfParts>
  <Company>NHSGG&amp;C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Vascular Access Service – NHS  GG&amp;C</dc:title>
  <dc:creator>Linda J Kelly</dc:creator>
  <cp:lastModifiedBy>LYONS Daniel</cp:lastModifiedBy>
  <cp:revision>173</cp:revision>
  <cp:lastPrinted>2014-05-08T08:51:59Z</cp:lastPrinted>
  <dcterms:created xsi:type="dcterms:W3CDTF">2009-05-20T14:21:07Z</dcterms:created>
  <dcterms:modified xsi:type="dcterms:W3CDTF">2020-05-05T12:53:09Z</dcterms:modified>
</cp:coreProperties>
</file>