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512" r:id="rId1"/>
  </p:sldMasterIdLst>
  <p:notesMasterIdLst>
    <p:notesMasterId r:id="rId32"/>
  </p:notesMasterIdLst>
  <p:sldIdLst>
    <p:sldId id="497" r:id="rId2"/>
    <p:sldId id="260" r:id="rId3"/>
    <p:sldId id="540" r:id="rId4"/>
    <p:sldId id="541" r:id="rId5"/>
    <p:sldId id="542" r:id="rId6"/>
    <p:sldId id="543" r:id="rId7"/>
    <p:sldId id="544" r:id="rId8"/>
    <p:sldId id="545" r:id="rId9"/>
    <p:sldId id="546" r:id="rId10"/>
    <p:sldId id="547" r:id="rId11"/>
    <p:sldId id="548" r:id="rId12"/>
    <p:sldId id="549" r:id="rId13"/>
    <p:sldId id="550" r:id="rId14"/>
    <p:sldId id="551" r:id="rId15"/>
    <p:sldId id="552" r:id="rId16"/>
    <p:sldId id="553" r:id="rId17"/>
    <p:sldId id="554" r:id="rId18"/>
    <p:sldId id="555" r:id="rId19"/>
    <p:sldId id="556" r:id="rId20"/>
    <p:sldId id="557" r:id="rId21"/>
    <p:sldId id="558" r:id="rId22"/>
    <p:sldId id="559" r:id="rId23"/>
    <p:sldId id="560" r:id="rId24"/>
    <p:sldId id="561" r:id="rId25"/>
    <p:sldId id="562" r:id="rId26"/>
    <p:sldId id="563" r:id="rId27"/>
    <p:sldId id="564" r:id="rId28"/>
    <p:sldId id="565" r:id="rId29"/>
    <p:sldId id="566" r:id="rId30"/>
    <p:sldId id="567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fR6l2ieLa267yFXBU2tWHA==" hashData="xlbos2TRaowJp+rJu6ek3RXQCTLyYFNWD58zrZ9kZCWATygfRIBGEcmWqUosPcpViHOI7Hht8vjOwAUIBgLedA=="/>
  <p:extLst>
    <p:ext uri="{EFAFB233-063F-42B5-8137-9DF3F51BA10A}">
      <p15:sldGuideLst xmlns:p15="http://schemas.microsoft.com/office/powerpoint/2012/main">
        <p15:guide id="1" orient="horz" pos="3696" userDrawn="1">
          <p15:clr>
            <a:srgbClr val="A4A3A4"/>
          </p15:clr>
        </p15:guide>
        <p15:guide id="2" pos="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BB71"/>
    <a:srgbClr val="EDE21E"/>
    <a:srgbClr val="EB682A"/>
    <a:srgbClr val="68B5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25" autoAdjust="0"/>
    <p:restoredTop sz="92120" autoAdjust="0"/>
  </p:normalViewPr>
  <p:slideViewPr>
    <p:cSldViewPr>
      <p:cViewPr varScale="1">
        <p:scale>
          <a:sx n="199" d="100"/>
          <a:sy n="199" d="100"/>
        </p:scale>
        <p:origin x="184" y="384"/>
      </p:cViewPr>
      <p:guideLst>
        <p:guide orient="horz" pos="3696"/>
        <p:guide pos="320"/>
      </p:guideLst>
    </p:cSldViewPr>
  </p:slideViewPr>
  <p:outlineViewPr>
    <p:cViewPr>
      <p:scale>
        <a:sx n="33" d="100"/>
        <a:sy n="33" d="100"/>
      </p:scale>
      <p:origin x="0" y="1697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48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36A40FA0-30E4-43F8-9434-239C765A165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B22041A3-DFE9-4D1F-8182-6ADDA8C3DEC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DBD7350D-9377-4BBF-AF1C-9AB96AEF98B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F09D86BE-0063-47AB-9767-BF7ACAF7BD9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>
            <a:extLst>
              <a:ext uri="{FF2B5EF4-FFF2-40B4-BE49-F238E27FC236}">
                <a16:creationId xmlns:a16="http://schemas.microsoft.com/office/drawing/2014/main" id="{A223E6E0-5CBE-49CC-86B0-46BF32B609A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>
            <a:extLst>
              <a:ext uri="{FF2B5EF4-FFF2-40B4-BE49-F238E27FC236}">
                <a16:creationId xmlns:a16="http://schemas.microsoft.com/office/drawing/2014/main" id="{53B31EF9-DE97-4720-8783-36913AF748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0796C349-4D81-402E-B5D0-08478E8F01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49419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anose="020B0600070205080204" pitchFamily="34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nstagram.com/vygonuk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hyperlink" Target="http://www.twitter.com/vygonuk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youtube.com/vygonuk" TargetMode="External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hyperlink" Target="http://www.vygon.co.uk" TargetMode="External"/><Relationship Id="rId4" Type="http://schemas.openxmlformats.org/officeDocument/2006/relationships/hyperlink" Target="http://www.linkedin.com/company/vygonuk" TargetMode="External"/><Relationship Id="rId9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nstagram.com/vygonuk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hyperlink" Target="http://www.twitter.com/vygonuk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youtube.com/vygonuk" TargetMode="External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hyperlink" Target="http://www.vygon.co.uk" TargetMode="External"/><Relationship Id="rId4" Type="http://schemas.openxmlformats.org/officeDocument/2006/relationships/hyperlink" Target="http://www.linkedin.com/company/vygonuk" TargetMode="External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One Lin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60213" y="3544777"/>
            <a:ext cx="4322187" cy="552021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Insert one line title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440" y="2758759"/>
            <a:ext cx="1910072" cy="708173"/>
          </a:xfrm>
          <a:prstGeom prst="rect">
            <a:avLst/>
          </a:prstGeom>
        </p:spPr>
      </p:pic>
      <p:sp>
        <p:nvSpPr>
          <p:cNvPr id="12" name="Picture Placeholder 11"/>
          <p:cNvSpPr>
            <a:spLocks noGrp="1"/>
          </p:cNvSpPr>
          <p:nvPr>
            <p:ph type="pic" sz="quarter" idx="10" hasCustomPrompt="1"/>
          </p:nvPr>
        </p:nvSpPr>
        <p:spPr>
          <a:xfrm>
            <a:off x="1748368" y="1245583"/>
            <a:ext cx="4292600" cy="4287384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Insert photo from file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4A67D246-53E8-C648-91CB-2A15CFA061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552" y="2759076"/>
            <a:ext cx="190923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9070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844824"/>
            <a:ext cx="10363200" cy="4251176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Gill Alt One MT" pitchFamily="34" charset="0"/>
              </a:defRPr>
            </a:lvl1pPr>
            <a:lvl2pPr>
              <a:defRPr>
                <a:latin typeface="Gill Alt One MT" pitchFamily="34" charset="0"/>
              </a:defRPr>
            </a:lvl2pPr>
            <a:lvl3pPr>
              <a:defRPr>
                <a:latin typeface="Gill Alt One MT" pitchFamily="34" charset="0"/>
              </a:defRPr>
            </a:lvl3pPr>
            <a:lvl4pPr>
              <a:defRPr>
                <a:latin typeface="Gill Alt One MT" pitchFamily="34" charset="0"/>
              </a:defRPr>
            </a:lvl4pPr>
            <a:lvl5pPr>
              <a:defRPr>
                <a:latin typeface="Gill Alt One MT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35360" y="260648"/>
            <a:ext cx="8640960" cy="1368152"/>
          </a:xfrm>
          <a:prstGeom prst="rect">
            <a:avLst/>
          </a:prstGeom>
        </p:spPr>
        <p:txBody>
          <a:bodyPr/>
          <a:lstStyle>
            <a:lvl1pPr algn="l">
              <a:defRPr sz="4000">
                <a:latin typeface="Gill Alt One M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7842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 One Lin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21475852-2FE4-49AB-B33A-27939652E8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552" y="2759076"/>
            <a:ext cx="190923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0213" y="3544777"/>
            <a:ext cx="4322187" cy="552021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1748368" y="1245583"/>
            <a:ext cx="4292600" cy="4287384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60816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On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Vygon-Logo-RGB-SL.png">
            <a:extLst>
              <a:ext uri="{FF2B5EF4-FFF2-40B4-BE49-F238E27FC236}">
                <a16:creationId xmlns:a16="http://schemas.microsoft.com/office/drawing/2014/main" id="{E093AA3F-9F0E-4B76-9822-D84AFA9CD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552" y="6237288"/>
            <a:ext cx="958849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9E2ED763-A508-4258-9BE4-C40C34A4EF8D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6537326"/>
            <a:ext cx="1807633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435559"/>
          </a:xfrm>
          <a:prstGeom prst="rect">
            <a:avLst/>
          </a:prstGeom>
        </p:spPr>
        <p:txBody>
          <a:bodyPr l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275168"/>
            <a:ext cx="10972800" cy="601735"/>
          </a:xfrm>
          <a:prstGeom prst="rect">
            <a:avLst/>
          </a:prstGeom>
        </p:spPr>
        <p:txBody>
          <a:bodyPr vert="horz" l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609600" y="878400"/>
            <a:ext cx="10972800" cy="432000"/>
          </a:xfrm>
          <a:prstGeom prst="rect">
            <a:avLst/>
          </a:prstGeom>
        </p:spPr>
        <p:txBody>
          <a:bodyPr vert="horz" lIns="0"/>
          <a:lstStyle>
            <a:lvl1pPr marL="0" indent="0">
              <a:buNone/>
              <a:defRPr sz="1600" baseline="0">
                <a:solidFill>
                  <a:srgbClr val="143A8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1630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Two Line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60213" y="3265088"/>
            <a:ext cx="4322187" cy="112320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Insert two line title</a:t>
            </a:r>
            <a:br>
              <a:rPr lang="en-US" dirty="0"/>
            </a:br>
            <a:r>
              <a:rPr lang="en-US" dirty="0"/>
              <a:t>Insert two line title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440" y="2479072"/>
            <a:ext cx="1910072" cy="708173"/>
          </a:xfrm>
          <a:prstGeom prst="rect">
            <a:avLst/>
          </a:prstGeom>
        </p:spPr>
      </p:pic>
      <p:sp>
        <p:nvSpPr>
          <p:cNvPr id="12" name="Picture Placeholder 11"/>
          <p:cNvSpPr>
            <a:spLocks noGrp="1"/>
          </p:cNvSpPr>
          <p:nvPr>
            <p:ph type="pic" sz="quarter" idx="10" hasCustomPrompt="1"/>
          </p:nvPr>
        </p:nvSpPr>
        <p:spPr>
          <a:xfrm>
            <a:off x="1748368" y="1245583"/>
            <a:ext cx="4292600" cy="4287384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Insert photo from file</a:t>
            </a:r>
          </a:p>
        </p:txBody>
      </p:sp>
    </p:spTree>
    <p:extLst>
      <p:ext uri="{BB962C8B-B14F-4D97-AF65-F5344CB8AC3E}">
        <p14:creationId xmlns:p14="http://schemas.microsoft.com/office/powerpoint/2010/main" val="2853528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Slide One Lin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57795" y="3544777"/>
            <a:ext cx="5824605" cy="552021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one line title</a:t>
            </a:r>
          </a:p>
        </p:txBody>
      </p:sp>
      <p:pic>
        <p:nvPicPr>
          <p:cNvPr id="10" name="Picture 9" descr="Vygon Logo (white, red triangle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060" y="2758759"/>
            <a:ext cx="1910075" cy="70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35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Slide Two Line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57795" y="3369616"/>
            <a:ext cx="5824605" cy="112135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two line title</a:t>
            </a:r>
            <a:br>
              <a:rPr lang="en-US" dirty="0"/>
            </a:br>
            <a:r>
              <a:rPr lang="en-US" dirty="0"/>
              <a:t>Insert two line title</a:t>
            </a:r>
          </a:p>
        </p:txBody>
      </p:sp>
      <p:pic>
        <p:nvPicPr>
          <p:cNvPr id="10" name="Picture 9" descr="Vygon Logo (white, red triangle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060" y="2583599"/>
            <a:ext cx="1910075" cy="70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785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On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435559"/>
          </a:xfrm>
          <a:prstGeom prst="rect">
            <a:avLst/>
          </a:prstGeom>
        </p:spPr>
        <p:txBody>
          <a:bodyPr l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876903"/>
            <a:ext cx="10972800" cy="430823"/>
          </a:xfrm>
          <a:prstGeom prst="rect">
            <a:avLst/>
          </a:prstGeom>
        </p:spPr>
        <p:txBody>
          <a:bodyPr wrap="none" lIns="0">
            <a:noAutofit/>
          </a:bodyPr>
          <a:lstStyle>
            <a:lvl1pPr marL="0" indent="0">
              <a:buNone/>
              <a:defRPr sz="1600">
                <a:solidFill>
                  <a:srgbClr val="009E59"/>
                </a:solidFill>
              </a:defRPr>
            </a:lvl1pPr>
          </a:lstStyle>
          <a:p>
            <a:r>
              <a:rPr lang="en-US" sz="1600" b="0" dirty="0">
                <a:solidFill>
                  <a:srgbClr val="009E59"/>
                </a:solidFill>
              </a:rPr>
              <a:t>Insert slide subheading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275168"/>
            <a:ext cx="10972800" cy="601735"/>
          </a:xfrm>
          <a:prstGeom prst="rect">
            <a:avLst/>
          </a:prstGeom>
        </p:spPr>
        <p:txBody>
          <a:bodyPr vert="horz" lIns="0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9" name="Picture 8" descr="twitter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411" y="6464064"/>
            <a:ext cx="235940" cy="192000"/>
          </a:xfrm>
          <a:prstGeom prst="rect">
            <a:avLst/>
          </a:prstGeom>
        </p:spPr>
      </p:pic>
      <p:pic>
        <p:nvPicPr>
          <p:cNvPr id="17" name="Picture 16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35" y="6464064"/>
            <a:ext cx="192000" cy="192000"/>
          </a:xfrm>
          <a:prstGeom prst="rect">
            <a:avLst/>
          </a:prstGeom>
        </p:spPr>
      </p:pic>
      <p:pic>
        <p:nvPicPr>
          <p:cNvPr id="22" name="Picture 21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009" y="6464064"/>
            <a:ext cx="273195" cy="192000"/>
          </a:xfrm>
          <a:prstGeom prst="rect">
            <a:avLst/>
          </a:prstGeom>
        </p:spPr>
      </p:pic>
      <p:pic>
        <p:nvPicPr>
          <p:cNvPr id="25" name="Picture 24">
            <a:hlinkClick r:id="rId8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579" y="6464064"/>
            <a:ext cx="192000" cy="192000"/>
          </a:xfrm>
          <a:prstGeom prst="rect">
            <a:avLst/>
          </a:prstGeom>
        </p:spPr>
      </p:pic>
      <p:sp>
        <p:nvSpPr>
          <p:cNvPr id="10" name="TextBox 9">
            <a:hlinkClick r:id="rId2"/>
          </p:cNvPr>
          <p:cNvSpPr txBox="1"/>
          <p:nvPr/>
        </p:nvSpPr>
        <p:spPr>
          <a:xfrm>
            <a:off x="2173350" y="6415641"/>
            <a:ext cx="1021717" cy="246221"/>
          </a:xfrm>
          <a:prstGeom prst="rect">
            <a:avLst/>
          </a:prstGeom>
          <a:noFill/>
        </p:spPr>
        <p:txBody>
          <a:bodyPr wrap="square" lIns="36000" rtlCol="0" anchor="ctr">
            <a:spAutoFit/>
          </a:bodyPr>
          <a:lstStyle/>
          <a:p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@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vygonuk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TextBox 26">
            <a:hlinkClick r:id="rId4"/>
          </p:cNvPr>
          <p:cNvSpPr txBox="1"/>
          <p:nvPr/>
        </p:nvSpPr>
        <p:spPr>
          <a:xfrm>
            <a:off x="3407635" y="6415641"/>
            <a:ext cx="858807" cy="246221"/>
          </a:xfrm>
          <a:prstGeom prst="rect">
            <a:avLst/>
          </a:prstGeom>
          <a:noFill/>
        </p:spPr>
        <p:txBody>
          <a:bodyPr wrap="square" lIns="36000" rtlCol="0" anchor="ctr">
            <a:spAutoFit/>
          </a:bodyPr>
          <a:lstStyle/>
          <a:p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vygonuk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TextBox 27">
            <a:hlinkClick r:id="rId6"/>
          </p:cNvPr>
          <p:cNvSpPr txBox="1"/>
          <p:nvPr/>
        </p:nvSpPr>
        <p:spPr>
          <a:xfrm>
            <a:off x="4560206" y="6415641"/>
            <a:ext cx="858807" cy="246221"/>
          </a:xfrm>
          <a:prstGeom prst="rect">
            <a:avLst/>
          </a:prstGeom>
          <a:noFill/>
        </p:spPr>
        <p:txBody>
          <a:bodyPr wrap="square" lIns="36000" rtlCol="0" anchor="ctr">
            <a:spAutoFit/>
          </a:bodyPr>
          <a:lstStyle/>
          <a:p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vygonuk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TextBox 28">
            <a:hlinkClick r:id="rId8"/>
          </p:cNvPr>
          <p:cNvSpPr txBox="1"/>
          <p:nvPr/>
        </p:nvSpPr>
        <p:spPr>
          <a:xfrm>
            <a:off x="5631581" y="6415641"/>
            <a:ext cx="858807" cy="246221"/>
          </a:xfrm>
          <a:prstGeom prst="rect">
            <a:avLst/>
          </a:prstGeom>
          <a:noFill/>
        </p:spPr>
        <p:txBody>
          <a:bodyPr wrap="square" lIns="36000" rtlCol="0" anchor="ctr">
            <a:spAutoFit/>
          </a:bodyPr>
          <a:lstStyle/>
          <a:p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vygonuk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4" name="Picture 13">
            <a:hlinkClick r:id="rId10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2" y="6464064"/>
            <a:ext cx="227343" cy="192000"/>
          </a:xfrm>
          <a:prstGeom prst="rect">
            <a:avLst/>
          </a:prstGeom>
        </p:spPr>
      </p:pic>
      <p:sp>
        <p:nvSpPr>
          <p:cNvPr id="15" name="TextBox 14">
            <a:hlinkClick r:id="rId10"/>
          </p:cNvPr>
          <p:cNvSpPr txBox="1"/>
          <p:nvPr/>
        </p:nvSpPr>
        <p:spPr>
          <a:xfrm>
            <a:off x="841242" y="6415641"/>
            <a:ext cx="1096169" cy="246221"/>
          </a:xfrm>
          <a:prstGeom prst="rect">
            <a:avLst/>
          </a:prstGeom>
          <a:noFill/>
        </p:spPr>
        <p:txBody>
          <a:bodyPr wrap="square" lIns="36000" rtlCol="0" anchor="ctr">
            <a:spAutoFit/>
          </a:bodyPr>
          <a:lstStyle/>
          <a:p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vygon.co.uk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Picture 1" descr="Vygon-Logo-RGB-SL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941" y="6237698"/>
            <a:ext cx="958459" cy="41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009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7" y="1600203"/>
            <a:ext cx="5280000" cy="4435559"/>
          </a:xfrm>
          <a:prstGeom prst="rect">
            <a:avLst/>
          </a:prstGeom>
        </p:spPr>
        <p:txBody>
          <a:bodyPr l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876903"/>
            <a:ext cx="10972800" cy="430823"/>
          </a:xfrm>
          <a:prstGeom prst="rect">
            <a:avLst/>
          </a:prstGeom>
        </p:spPr>
        <p:txBody>
          <a:bodyPr wrap="none" lIns="0">
            <a:noAutofit/>
          </a:bodyPr>
          <a:lstStyle>
            <a:lvl1pPr marL="0" indent="0">
              <a:buNone/>
              <a:defRPr sz="1600">
                <a:solidFill>
                  <a:srgbClr val="009E59"/>
                </a:solidFill>
              </a:defRPr>
            </a:lvl1pPr>
          </a:lstStyle>
          <a:p>
            <a:r>
              <a:rPr lang="en-US" sz="1600" b="0" dirty="0">
                <a:solidFill>
                  <a:srgbClr val="009E59"/>
                </a:solidFill>
              </a:rPr>
              <a:t>Insert slide subheading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275168"/>
            <a:ext cx="10972800" cy="601735"/>
          </a:xfrm>
          <a:prstGeom prst="rect">
            <a:avLst/>
          </a:prstGeom>
        </p:spPr>
        <p:txBody>
          <a:bodyPr vert="horz" lIns="0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9" name="Picture 8" descr="twitter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411" y="6464064"/>
            <a:ext cx="235940" cy="192000"/>
          </a:xfrm>
          <a:prstGeom prst="rect">
            <a:avLst/>
          </a:prstGeom>
        </p:spPr>
      </p:pic>
      <p:pic>
        <p:nvPicPr>
          <p:cNvPr id="17" name="Picture 16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35" y="6464064"/>
            <a:ext cx="192000" cy="192000"/>
          </a:xfrm>
          <a:prstGeom prst="rect">
            <a:avLst/>
          </a:prstGeom>
        </p:spPr>
      </p:pic>
      <p:pic>
        <p:nvPicPr>
          <p:cNvPr id="22" name="Picture 21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009" y="6464064"/>
            <a:ext cx="273195" cy="192000"/>
          </a:xfrm>
          <a:prstGeom prst="rect">
            <a:avLst/>
          </a:prstGeom>
        </p:spPr>
      </p:pic>
      <p:pic>
        <p:nvPicPr>
          <p:cNvPr id="25" name="Picture 24">
            <a:hlinkClick r:id="rId8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579" y="6464064"/>
            <a:ext cx="192000" cy="192000"/>
          </a:xfrm>
          <a:prstGeom prst="rect">
            <a:avLst/>
          </a:prstGeom>
        </p:spPr>
      </p:pic>
      <p:sp>
        <p:nvSpPr>
          <p:cNvPr id="10" name="TextBox 9">
            <a:hlinkClick r:id="rId2"/>
          </p:cNvPr>
          <p:cNvSpPr txBox="1"/>
          <p:nvPr/>
        </p:nvSpPr>
        <p:spPr>
          <a:xfrm>
            <a:off x="2173350" y="6415641"/>
            <a:ext cx="1021717" cy="246221"/>
          </a:xfrm>
          <a:prstGeom prst="rect">
            <a:avLst/>
          </a:prstGeom>
          <a:noFill/>
        </p:spPr>
        <p:txBody>
          <a:bodyPr wrap="square" lIns="36000" rtlCol="0" anchor="ctr">
            <a:spAutoFit/>
          </a:bodyPr>
          <a:lstStyle/>
          <a:p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@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vygonuk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TextBox 26">
            <a:hlinkClick r:id="rId4"/>
          </p:cNvPr>
          <p:cNvSpPr txBox="1"/>
          <p:nvPr/>
        </p:nvSpPr>
        <p:spPr>
          <a:xfrm>
            <a:off x="3407635" y="6415641"/>
            <a:ext cx="858807" cy="246221"/>
          </a:xfrm>
          <a:prstGeom prst="rect">
            <a:avLst/>
          </a:prstGeom>
          <a:noFill/>
        </p:spPr>
        <p:txBody>
          <a:bodyPr wrap="square" lIns="36000" rtlCol="0" anchor="ctr">
            <a:spAutoFit/>
          </a:bodyPr>
          <a:lstStyle/>
          <a:p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vygonuk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TextBox 27">
            <a:hlinkClick r:id="rId6"/>
          </p:cNvPr>
          <p:cNvSpPr txBox="1"/>
          <p:nvPr/>
        </p:nvSpPr>
        <p:spPr>
          <a:xfrm>
            <a:off x="4560206" y="6415641"/>
            <a:ext cx="858807" cy="246221"/>
          </a:xfrm>
          <a:prstGeom prst="rect">
            <a:avLst/>
          </a:prstGeom>
          <a:noFill/>
        </p:spPr>
        <p:txBody>
          <a:bodyPr wrap="square" lIns="36000" rtlCol="0" anchor="ctr">
            <a:spAutoFit/>
          </a:bodyPr>
          <a:lstStyle/>
          <a:p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vygonuk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TextBox 28">
            <a:hlinkClick r:id="rId8"/>
          </p:cNvPr>
          <p:cNvSpPr txBox="1"/>
          <p:nvPr/>
        </p:nvSpPr>
        <p:spPr>
          <a:xfrm>
            <a:off x="5631581" y="6415641"/>
            <a:ext cx="858807" cy="246221"/>
          </a:xfrm>
          <a:prstGeom prst="rect">
            <a:avLst/>
          </a:prstGeom>
          <a:noFill/>
        </p:spPr>
        <p:txBody>
          <a:bodyPr wrap="square" lIns="36000" rtlCol="0" anchor="ctr">
            <a:spAutoFit/>
          </a:bodyPr>
          <a:lstStyle/>
          <a:p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vygonuk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4" name="Picture 13">
            <a:hlinkClick r:id="rId10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2" y="6464064"/>
            <a:ext cx="227343" cy="192000"/>
          </a:xfrm>
          <a:prstGeom prst="rect">
            <a:avLst/>
          </a:prstGeom>
        </p:spPr>
      </p:pic>
      <p:sp>
        <p:nvSpPr>
          <p:cNvPr id="15" name="TextBox 14">
            <a:hlinkClick r:id="rId10"/>
          </p:cNvPr>
          <p:cNvSpPr txBox="1"/>
          <p:nvPr/>
        </p:nvSpPr>
        <p:spPr>
          <a:xfrm>
            <a:off x="841242" y="6415641"/>
            <a:ext cx="1096169" cy="246221"/>
          </a:xfrm>
          <a:prstGeom prst="rect">
            <a:avLst/>
          </a:prstGeom>
          <a:noFill/>
        </p:spPr>
        <p:txBody>
          <a:bodyPr wrap="square" lIns="36000" rtlCol="0" anchor="ctr">
            <a:spAutoFit/>
          </a:bodyPr>
          <a:lstStyle/>
          <a:p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vygon.co.uk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Picture 1" descr="Vygon-Logo-RGB-SL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941" y="6237698"/>
            <a:ext cx="958459" cy="418367"/>
          </a:xfrm>
          <a:prstGeom prst="rect">
            <a:avLst/>
          </a:prstGeom>
        </p:spPr>
      </p:pic>
      <p:sp>
        <p:nvSpPr>
          <p:cNvPr id="19" name="Content Placeholder 2"/>
          <p:cNvSpPr>
            <a:spLocks noGrp="1"/>
          </p:cNvSpPr>
          <p:nvPr>
            <p:ph idx="15"/>
          </p:nvPr>
        </p:nvSpPr>
        <p:spPr>
          <a:xfrm>
            <a:off x="6302400" y="1600203"/>
            <a:ext cx="5280000" cy="4435559"/>
          </a:xfrm>
          <a:prstGeom prst="rect">
            <a:avLst/>
          </a:prstGeom>
        </p:spPr>
        <p:txBody>
          <a:bodyPr l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28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2123" y="1798423"/>
            <a:ext cx="5386917" cy="83410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Gill Alt One M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636912"/>
            <a:ext cx="5386917" cy="3489251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ill Alt One MT" pitchFamily="34" charset="0"/>
              </a:defRPr>
            </a:lvl1pPr>
            <a:lvl2pPr>
              <a:defRPr sz="2000">
                <a:latin typeface="Gill Alt One MT" pitchFamily="34" charset="0"/>
              </a:defRPr>
            </a:lvl2pPr>
            <a:lvl3pPr>
              <a:defRPr sz="1800">
                <a:latin typeface="Gill Alt One MT" pitchFamily="34" charset="0"/>
              </a:defRPr>
            </a:lvl3pPr>
            <a:lvl4pPr>
              <a:defRPr sz="1600">
                <a:latin typeface="Gill Alt One MT" pitchFamily="34" charset="0"/>
              </a:defRPr>
            </a:lvl4pPr>
            <a:lvl5pPr>
              <a:defRPr sz="1600">
                <a:latin typeface="Gill Alt One MT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592" y="1798423"/>
            <a:ext cx="5389033" cy="83410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Gill Alt One M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636912"/>
            <a:ext cx="5389033" cy="3489251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ill Alt One MT" pitchFamily="34" charset="0"/>
              </a:defRPr>
            </a:lvl1pPr>
            <a:lvl2pPr>
              <a:defRPr sz="2000">
                <a:latin typeface="Gill Alt One MT" pitchFamily="34" charset="0"/>
              </a:defRPr>
            </a:lvl2pPr>
            <a:lvl3pPr>
              <a:defRPr sz="1800">
                <a:latin typeface="Gill Alt One MT" pitchFamily="34" charset="0"/>
              </a:defRPr>
            </a:lvl3pPr>
            <a:lvl4pPr>
              <a:defRPr sz="1600">
                <a:latin typeface="Gill Alt One MT" pitchFamily="34" charset="0"/>
              </a:defRPr>
            </a:lvl4pPr>
            <a:lvl5pPr>
              <a:defRPr sz="1600">
                <a:latin typeface="Gill Alt One MT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5360" y="260648"/>
            <a:ext cx="8640960" cy="1368152"/>
          </a:xfrm>
          <a:prstGeom prst="rect">
            <a:avLst/>
          </a:prstGeom>
        </p:spPr>
        <p:txBody>
          <a:bodyPr/>
          <a:lstStyle>
            <a:lvl1pPr algn="l">
              <a:defRPr sz="4000">
                <a:latin typeface="Gill Alt One M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0221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35360" y="260648"/>
            <a:ext cx="8640960" cy="1368152"/>
          </a:xfrm>
          <a:prstGeom prst="rect">
            <a:avLst/>
          </a:prstGeom>
        </p:spPr>
        <p:txBody>
          <a:bodyPr/>
          <a:lstStyle>
            <a:lvl1pPr algn="l">
              <a:defRPr sz="4000">
                <a:latin typeface="Gill Alt One M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1716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72816"/>
            <a:ext cx="5080000" cy="4323184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ill Alt One MT" pitchFamily="34" charset="0"/>
              </a:defRPr>
            </a:lvl1pPr>
            <a:lvl2pPr>
              <a:defRPr sz="2400">
                <a:latin typeface="Gill Alt One MT" pitchFamily="34" charset="0"/>
              </a:defRPr>
            </a:lvl2pPr>
            <a:lvl3pPr>
              <a:defRPr sz="2000">
                <a:latin typeface="Gill Alt One MT" pitchFamily="34" charset="0"/>
              </a:defRPr>
            </a:lvl3pPr>
            <a:lvl4pPr>
              <a:defRPr sz="1800">
                <a:latin typeface="Gill Alt One MT" pitchFamily="34" charset="0"/>
              </a:defRPr>
            </a:lvl4pPr>
            <a:lvl5pPr>
              <a:defRPr sz="1800">
                <a:latin typeface="Gill Alt One MT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72816"/>
            <a:ext cx="5080000" cy="4323184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ill Alt One MT" pitchFamily="34" charset="0"/>
              </a:defRPr>
            </a:lvl1pPr>
            <a:lvl2pPr>
              <a:defRPr sz="2400">
                <a:latin typeface="Gill Alt One MT" pitchFamily="34" charset="0"/>
              </a:defRPr>
            </a:lvl2pPr>
            <a:lvl3pPr>
              <a:defRPr sz="2000">
                <a:latin typeface="Gill Alt One MT" pitchFamily="34" charset="0"/>
              </a:defRPr>
            </a:lvl3pPr>
            <a:lvl4pPr>
              <a:defRPr sz="1800">
                <a:latin typeface="Gill Alt One MT" pitchFamily="34" charset="0"/>
              </a:defRPr>
            </a:lvl4pPr>
            <a:lvl5pPr>
              <a:defRPr sz="1800">
                <a:latin typeface="Gill Alt One MT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35360" y="260648"/>
            <a:ext cx="8640960" cy="1368152"/>
          </a:xfrm>
          <a:prstGeom prst="rect">
            <a:avLst/>
          </a:prstGeom>
        </p:spPr>
        <p:txBody>
          <a:bodyPr/>
          <a:lstStyle>
            <a:lvl1pPr algn="l">
              <a:defRPr sz="4000">
                <a:latin typeface="Gill Alt One M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6530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213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3" r:id="rId1"/>
    <p:sldLayoutId id="2147484514" r:id="rId2"/>
    <p:sldLayoutId id="2147484515" r:id="rId3"/>
    <p:sldLayoutId id="2147484516" r:id="rId4"/>
    <p:sldLayoutId id="2147484517" r:id="rId5"/>
    <p:sldLayoutId id="2147484518" r:id="rId6"/>
    <p:sldLayoutId id="2147484496" r:id="rId7"/>
    <p:sldLayoutId id="2147484497" r:id="rId8"/>
    <p:sldLayoutId id="2147484498" r:id="rId9"/>
    <p:sldLayoutId id="2147484499" r:id="rId10"/>
    <p:sldLayoutId id="2147484510" r:id="rId11"/>
    <p:sldLayoutId id="2147484511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2800" b="1" kern="1200" baseline="0">
          <a:solidFill>
            <a:srgbClr val="40404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3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3.png"/><Relationship Id="rId4" Type="http://schemas.openxmlformats.org/officeDocument/2006/relationships/image" Target="../media/image29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3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3.pn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3.pn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3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3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3.pn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3.pn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3.pn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3.pn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3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5.wmf"/><Relationship Id="rId5" Type="http://schemas.openxmlformats.org/officeDocument/2006/relationships/image" Target="../media/image44.wmf"/><Relationship Id="rId4" Type="http://schemas.openxmlformats.org/officeDocument/2006/relationships/image" Target="../media/image43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3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3.pn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3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3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3.png"/><Relationship Id="rId5" Type="http://schemas.openxmlformats.org/officeDocument/2006/relationships/hyperlink" Target="http://enfermeriastgo.blogspot.com/2012_08_01_archive.html" TargetMode="External"/><Relationship Id="rId4" Type="http://schemas.openxmlformats.org/officeDocument/2006/relationships/image" Target="../media/image5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3.png"/><Relationship Id="rId4" Type="http://schemas.openxmlformats.org/officeDocument/2006/relationships/hyperlink" Target="https://vimeo.com/414814188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1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13.pn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3.pn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3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4593C-0E2D-4999-B421-9D78973F0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6080" y="3573463"/>
            <a:ext cx="5328592" cy="935657"/>
          </a:xfrm>
        </p:spPr>
        <p:txBody>
          <a:bodyPr/>
          <a:lstStyle/>
          <a:p>
            <a:pPr>
              <a:defRPr/>
            </a:pPr>
            <a:r>
              <a:rPr lang="en-US" dirty="0"/>
              <a:t>Peripherally Inserted Central Catheter (PICC) Insertion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C3235B8-0F2B-4053-86FF-760D338632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2584" y="5589240"/>
            <a:ext cx="609600" cy="60960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F2AB4DC-89D9-6F44-B2D1-E49A63F76B8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7" name="Picture Placeholder 6" descr="A close up of a person&#10;&#10;Description automatically generated">
            <a:extLst>
              <a:ext uri="{FF2B5EF4-FFF2-40B4-BE49-F238E27FC236}">
                <a16:creationId xmlns:a16="http://schemas.microsoft.com/office/drawing/2014/main" id="{75469522-00A4-7D4B-8FCE-19278BABFE8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1100" b="21100"/>
          <a:stretch>
            <a:fillRect/>
          </a:stretch>
        </p:blipFill>
        <p:spPr>
          <a:xfrm>
            <a:off x="1752960" y="1245583"/>
            <a:ext cx="4292600" cy="4287384"/>
          </a:xfrm>
          <a:prstGeom prst="ellipse">
            <a:avLst/>
          </a:prstGeom>
          <a:solidFill>
            <a:schemeClr val="bg1"/>
          </a:solidFill>
        </p:spPr>
      </p:pic>
    </p:spTree>
  </p:cSld>
  <p:clrMapOvr>
    <a:masterClrMapping/>
  </p:clrMapOvr>
  <p:transition spd="slow" advTm="123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altLang="en-US" sz="2130" dirty="0"/>
              <a:t>Contraindications</a:t>
            </a:r>
            <a:endParaRPr lang="en-US" sz="213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dirty="0"/>
              <a:t>PICC Insertion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93B15E-C4CD-2D44-918A-77C8BF8AA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3"/>
            <a:ext cx="5486400" cy="4435559"/>
          </a:xfrm>
        </p:spPr>
        <p:txBody>
          <a:bodyPr/>
          <a:lstStyle/>
          <a:p>
            <a:r>
              <a:rPr lang="en-GB" altLang="en-US" dirty="0">
                <a:cs typeface="Times New Roman" panose="02020603050405020304" pitchFamily="18" charset="0"/>
              </a:rPr>
              <a:t>Previous mastectomy and lymph node clearance on intended side of insertion (risk of </a:t>
            </a:r>
            <a:r>
              <a:rPr lang="en-GB" altLang="en-US" dirty="0" err="1">
                <a:cs typeface="Times New Roman" panose="02020603050405020304" pitchFamily="18" charset="0"/>
              </a:rPr>
              <a:t>lymphodema</a:t>
            </a:r>
            <a:r>
              <a:rPr lang="en-GB" altLang="en-US" dirty="0">
                <a:cs typeface="Times New Roman" panose="02020603050405020304" pitchFamily="18" charset="0"/>
              </a:rPr>
              <a:t>)</a:t>
            </a:r>
          </a:p>
          <a:p>
            <a:endParaRPr lang="en-GB" altLang="en-US" dirty="0">
              <a:cs typeface="Times New Roman" panose="02020603050405020304" pitchFamily="18" charset="0"/>
            </a:endParaRPr>
          </a:p>
          <a:p>
            <a:r>
              <a:rPr lang="en-GB" altLang="en-US" dirty="0">
                <a:cs typeface="Times New Roman" panose="02020603050405020304" pitchFamily="18" charset="0"/>
              </a:rPr>
              <a:t>If patients have advanced CKD, discussions should take place with nephrologists prior to insertion </a:t>
            </a:r>
          </a:p>
          <a:p>
            <a:endParaRPr lang="en-US" dirty="0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67BCEC96-9797-5D49-9B8E-348E90031C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6040" y="1487763"/>
            <a:ext cx="3886200" cy="350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2">
            <a:hlinkClick r:id="" action="ppaction://media"/>
            <a:extLst>
              <a:ext uri="{FF2B5EF4-FFF2-40B4-BE49-F238E27FC236}">
                <a16:creationId xmlns:a16="http://schemas.microsoft.com/office/drawing/2014/main" id="{9A58A537-B0D2-9B4E-BE03-85091C6B5C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258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9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altLang="en-US" sz="2130" dirty="0">
                <a:cs typeface="Times New Roman" panose="02020603050405020304" pitchFamily="18" charset="0"/>
              </a:rPr>
              <a:t>PICC use</a:t>
            </a:r>
            <a:endParaRPr lang="en-US" sz="213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dirty="0"/>
              <a:t>PICC Insertion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93B15E-C4CD-2D44-918A-77C8BF8AA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buNone/>
              <a:defRPr/>
            </a:pPr>
            <a:r>
              <a:rPr lang="en-GB" altLang="en-GB" dirty="0">
                <a:cs typeface="Times New Roman" panose="02020603050405020304" pitchFamily="18" charset="0"/>
              </a:rPr>
              <a:t>Length and type of therapy are the key considerations Including:</a:t>
            </a:r>
          </a:p>
          <a:p>
            <a:pPr lvl="1">
              <a:lnSpc>
                <a:spcPct val="90000"/>
              </a:lnSpc>
              <a:defRPr/>
            </a:pPr>
            <a:r>
              <a:rPr lang="en-GB" altLang="en-GB" dirty="0">
                <a:cs typeface="Times New Roman" panose="02020603050405020304" pitchFamily="18" charset="0"/>
              </a:rPr>
              <a:t>Infusions of vesicants, irritant or hyperosmolar infusions</a:t>
            </a:r>
          </a:p>
          <a:p>
            <a:pPr lvl="1">
              <a:lnSpc>
                <a:spcPct val="90000"/>
              </a:lnSpc>
              <a:defRPr/>
            </a:pPr>
            <a:r>
              <a:rPr lang="en-GB" altLang="en-GB" dirty="0">
                <a:cs typeface="Times New Roman" panose="02020603050405020304" pitchFamily="18" charset="0"/>
              </a:rPr>
              <a:t>Parenteral Nutrition</a:t>
            </a:r>
          </a:p>
          <a:p>
            <a:pPr lvl="1">
              <a:lnSpc>
                <a:spcPct val="90000"/>
              </a:lnSpc>
              <a:defRPr/>
            </a:pPr>
            <a:r>
              <a:rPr lang="en-GB" altLang="en-GB" dirty="0">
                <a:cs typeface="Times New Roman" panose="02020603050405020304" pitchFamily="18" charset="0"/>
              </a:rPr>
              <a:t>Antibiotics</a:t>
            </a:r>
          </a:p>
          <a:p>
            <a:pPr lvl="1">
              <a:lnSpc>
                <a:spcPct val="90000"/>
              </a:lnSpc>
              <a:defRPr/>
            </a:pPr>
            <a:r>
              <a:rPr lang="en-GB" altLang="en-GB" dirty="0">
                <a:cs typeface="Times New Roman" panose="02020603050405020304" pitchFamily="18" charset="0"/>
              </a:rPr>
              <a:t>Pain Relief</a:t>
            </a:r>
          </a:p>
          <a:p>
            <a:pPr lvl="1">
              <a:lnSpc>
                <a:spcPct val="90000"/>
              </a:lnSpc>
              <a:defRPr/>
            </a:pPr>
            <a:r>
              <a:rPr lang="en-GB" altLang="en-GB" dirty="0">
                <a:cs typeface="Times New Roman" panose="02020603050405020304" pitchFamily="18" charset="0"/>
              </a:rPr>
              <a:t>I.V. Fluids</a:t>
            </a:r>
          </a:p>
          <a:p>
            <a:pPr lvl="1">
              <a:lnSpc>
                <a:spcPct val="90000"/>
              </a:lnSpc>
              <a:defRPr/>
            </a:pPr>
            <a:r>
              <a:rPr lang="en-GB" altLang="en-GB" dirty="0">
                <a:cs typeface="Times New Roman" panose="02020603050405020304" pitchFamily="18" charset="0"/>
              </a:rPr>
              <a:t>Blood/Blood Products/Blood Sampling</a:t>
            </a:r>
          </a:p>
          <a:p>
            <a:pPr lvl="1">
              <a:lnSpc>
                <a:spcPct val="90000"/>
              </a:lnSpc>
              <a:defRPr/>
            </a:pPr>
            <a:r>
              <a:rPr lang="en-GB" altLang="en-GB" dirty="0">
                <a:cs typeface="Times New Roman" panose="02020603050405020304" pitchFamily="18" charset="0"/>
              </a:rPr>
              <a:t>Infusion Device</a:t>
            </a:r>
          </a:p>
          <a:p>
            <a:endParaRPr lang="en-US" dirty="0"/>
          </a:p>
        </p:txBody>
      </p:sp>
      <p:pic>
        <p:nvPicPr>
          <p:cNvPr id="7" name="Audio 2">
            <a:hlinkClick r:id="" action="ppaction://media"/>
            <a:extLst>
              <a:ext uri="{FF2B5EF4-FFF2-40B4-BE49-F238E27FC236}">
                <a16:creationId xmlns:a16="http://schemas.microsoft.com/office/drawing/2014/main" id="{326EDFA4-B605-2741-9197-029B7C4A2A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258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96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altLang="en-US" sz="2130" dirty="0">
                <a:cs typeface="Times New Roman" panose="02020603050405020304" pitchFamily="18" charset="0"/>
              </a:rPr>
              <a:t>PICC insertion using ultrasound guidance</a:t>
            </a:r>
            <a:endParaRPr lang="en-US" sz="213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dirty="0"/>
              <a:t>PICC Insertion 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2BBB5C6C-46F9-1A49-9DC0-7BB5A6AAB4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3300" y="1900237"/>
            <a:ext cx="5105400" cy="3835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2">
            <a:hlinkClick r:id="" action="ppaction://media"/>
            <a:extLst>
              <a:ext uri="{FF2B5EF4-FFF2-40B4-BE49-F238E27FC236}">
                <a16:creationId xmlns:a16="http://schemas.microsoft.com/office/drawing/2014/main" id="{533120D0-7725-5240-AF1C-CFCD8EACA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258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9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altLang="en-US" sz="2130" dirty="0">
                <a:solidFill>
                  <a:schemeClr val="tx2"/>
                </a:solidFill>
                <a:cs typeface="Times New Roman" panose="02020603050405020304" pitchFamily="18" charset="0"/>
              </a:rPr>
              <a:t>Applied anatomy and physiology </a:t>
            </a:r>
            <a:endParaRPr lang="en-US" sz="2130" dirty="0">
              <a:solidFill>
                <a:schemeClr val="tx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dirty="0"/>
              <a:t>PICC Insertion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93B15E-C4CD-2D44-918A-77C8BF8AA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3"/>
            <a:ext cx="7934672" cy="4435559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GB" altLang="en-GB" b="1" dirty="0">
                <a:solidFill>
                  <a:schemeClr val="tx2"/>
                </a:solidFill>
                <a:cs typeface="Times New Roman" panose="02020603050405020304" pitchFamily="18" charset="0"/>
              </a:rPr>
              <a:t>Basilic vein</a:t>
            </a:r>
            <a:r>
              <a:rPr lang="en-GB" altLang="en-GB" dirty="0">
                <a:solidFill>
                  <a:schemeClr val="tx2"/>
                </a:solidFill>
                <a:cs typeface="Times New Roman" panose="02020603050405020304" pitchFamily="18" charset="0"/>
              </a:rPr>
              <a:t>: </a:t>
            </a:r>
          </a:p>
          <a:p>
            <a:pPr>
              <a:defRPr/>
            </a:pPr>
            <a:r>
              <a:rPr lang="en-GB" altLang="en-GB" dirty="0">
                <a:cs typeface="Times New Roman" panose="02020603050405020304" pitchFamily="18" charset="0"/>
              </a:rPr>
              <a:t>Preferred vein as it provides the most direct route.  Blood flow is greater than the cephalic.  </a:t>
            </a:r>
          </a:p>
          <a:p>
            <a:pPr marL="0" indent="0">
              <a:buNone/>
              <a:defRPr/>
            </a:pPr>
            <a:endParaRPr lang="en-GB" altLang="en-GB" dirty="0"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GB" altLang="en-GB" b="1" dirty="0">
                <a:solidFill>
                  <a:schemeClr val="tx2"/>
                </a:solidFill>
                <a:cs typeface="Times New Roman" panose="02020603050405020304" pitchFamily="18" charset="0"/>
              </a:rPr>
              <a:t>Cephalic vein</a:t>
            </a:r>
            <a:r>
              <a:rPr lang="en-GB" altLang="en-GB" dirty="0">
                <a:solidFill>
                  <a:schemeClr val="tx2"/>
                </a:solidFill>
                <a:cs typeface="Times New Roman" panose="02020603050405020304" pitchFamily="18" charset="0"/>
              </a:rPr>
              <a:t>: </a:t>
            </a:r>
          </a:p>
          <a:p>
            <a:pPr>
              <a:defRPr/>
            </a:pPr>
            <a:r>
              <a:rPr lang="en-GB" altLang="en-GB" dirty="0">
                <a:cs typeface="Times New Roman" panose="02020603050405020304" pitchFamily="18" charset="0"/>
              </a:rPr>
              <a:t>secondary choice as the route is more tortuous.</a:t>
            </a:r>
          </a:p>
          <a:p>
            <a:pPr>
              <a:defRPr/>
            </a:pPr>
            <a:r>
              <a:rPr lang="en-GB" altLang="en-GB" dirty="0">
                <a:cs typeface="Times New Roman" panose="02020603050405020304" pitchFamily="18" charset="0"/>
              </a:rPr>
              <a:t>Veins of the ACF should be avoided as patient movement is restricted and catheter damage may occur.</a:t>
            </a:r>
          </a:p>
          <a:p>
            <a:pPr marL="0" indent="0">
              <a:buNone/>
              <a:defRPr/>
            </a:pPr>
            <a:endParaRPr lang="en-GB" altLang="en-GB" dirty="0"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GB" altLang="en-GB" b="1" dirty="0">
                <a:solidFill>
                  <a:schemeClr val="tx2"/>
                </a:solidFill>
                <a:cs typeface="Times New Roman" panose="02020603050405020304" pitchFamily="18" charset="0"/>
              </a:rPr>
              <a:t>Brachial Vein: </a:t>
            </a:r>
          </a:p>
          <a:p>
            <a:pPr>
              <a:defRPr/>
            </a:pPr>
            <a:r>
              <a:rPr lang="en-GB" altLang="en-GB" dirty="0">
                <a:solidFill>
                  <a:schemeClr val="tx1"/>
                </a:solidFill>
                <a:cs typeface="Times New Roman" panose="02020603050405020304" pitchFamily="18" charset="0"/>
              </a:rPr>
              <a:t>Close proximity to brachial artery and nerve bundle</a:t>
            </a:r>
          </a:p>
          <a:p>
            <a:pPr>
              <a:defRPr/>
            </a:pPr>
            <a:r>
              <a:rPr lang="en-GB" altLang="en-GB" dirty="0">
                <a:solidFill>
                  <a:schemeClr val="tx1"/>
                </a:solidFill>
                <a:cs typeface="Times New Roman" panose="02020603050405020304" pitchFamily="18" charset="0"/>
              </a:rPr>
              <a:t>Ultrasound guidance</a:t>
            </a:r>
          </a:p>
          <a:p>
            <a:endParaRPr lang="en-US" dirty="0"/>
          </a:p>
        </p:txBody>
      </p:sp>
      <p:pic>
        <p:nvPicPr>
          <p:cNvPr id="7" name="Picture 1" descr="Arm with Vein.jpg">
            <a:extLst>
              <a:ext uri="{FF2B5EF4-FFF2-40B4-BE49-F238E27FC236}">
                <a16:creationId xmlns:a16="http://schemas.microsoft.com/office/drawing/2014/main" id="{51788AA6-F2CB-0744-8A1A-4E195F147A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8" y="959981"/>
            <a:ext cx="2231776" cy="507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2">
            <a:hlinkClick r:id="" action="ppaction://media"/>
            <a:extLst>
              <a:ext uri="{FF2B5EF4-FFF2-40B4-BE49-F238E27FC236}">
                <a16:creationId xmlns:a16="http://schemas.microsoft.com/office/drawing/2014/main" id="{0BB21D98-62F5-AB4C-8451-7E2C667485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258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9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altLang="en-US" sz="2130" dirty="0"/>
              <a:t>ZIM insertion method - Dawson (2015)</a:t>
            </a:r>
            <a:endParaRPr lang="en-US" sz="213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dirty="0"/>
              <a:t>PICC Insertion </a:t>
            </a:r>
          </a:p>
        </p:txBody>
      </p:sp>
      <p:pic>
        <p:nvPicPr>
          <p:cNvPr id="7" name="Content Placeholder 3" descr="Figure 2 ZIM.jpg">
            <a:extLst>
              <a:ext uri="{FF2B5EF4-FFF2-40B4-BE49-F238E27FC236}">
                <a16:creationId xmlns:a16="http://schemas.microsoft.com/office/drawing/2014/main" id="{59053E69-4686-A44B-80DE-7447EEDE22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78" r="-8278"/>
          <a:stretch>
            <a:fillRect/>
          </a:stretch>
        </p:blipFill>
        <p:spPr bwMode="auto">
          <a:xfrm>
            <a:off x="2010023" y="1556792"/>
            <a:ext cx="8171954" cy="455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2">
            <a:hlinkClick r:id="" action="ppaction://media"/>
            <a:extLst>
              <a:ext uri="{FF2B5EF4-FFF2-40B4-BE49-F238E27FC236}">
                <a16:creationId xmlns:a16="http://schemas.microsoft.com/office/drawing/2014/main" id="{D8D11EEC-DD64-B24C-A391-D8F1EBD8D5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258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4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altLang="en-US" sz="2130" dirty="0">
                <a:cs typeface="Times New Roman" panose="02020603050405020304" pitchFamily="18" charset="0"/>
              </a:rPr>
              <a:t>Adequate Vein Size</a:t>
            </a:r>
            <a:endParaRPr lang="en-US" sz="213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dirty="0"/>
              <a:t>PICC Insertion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93B15E-C4CD-2D44-918A-77C8BF8AA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3"/>
            <a:ext cx="6782544" cy="4435559"/>
          </a:xfrm>
        </p:spPr>
        <p:txBody>
          <a:bodyPr/>
          <a:lstStyle/>
          <a:p>
            <a:pPr marL="0" indent="0">
              <a:buNone/>
            </a:pPr>
            <a:r>
              <a:rPr lang="en-GB" altLang="en-US" dirty="0">
                <a:cs typeface="Times New Roman" panose="02020603050405020304" pitchFamily="18" charset="0"/>
              </a:rPr>
              <a:t>To reduce the risk of thrombosis</a:t>
            </a:r>
          </a:p>
          <a:p>
            <a:pPr marL="0" indent="0">
              <a:buNone/>
            </a:pPr>
            <a:endParaRPr lang="en-GB" altLang="en-US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altLang="en-US" dirty="0">
                <a:cs typeface="Times New Roman" panose="02020603050405020304" pitchFamily="18" charset="0"/>
              </a:rPr>
              <a:t>The vein to catheter ratio should be around 3:1 or at the minimum 2:1 </a:t>
            </a:r>
            <a:r>
              <a:rPr lang="en-GB" altLang="en-US" sz="1200" dirty="0">
                <a:cs typeface="Times New Roman" panose="02020603050405020304" pitchFamily="18" charset="0"/>
              </a:rPr>
              <a:t>(</a:t>
            </a:r>
            <a:r>
              <a:rPr lang="en-US" altLang="en-US" sz="1200" dirty="0">
                <a:cs typeface="Times New Roman" panose="02020603050405020304" pitchFamily="18" charset="0"/>
              </a:rPr>
              <a:t>Nifong et al 2011, Sharp, 2015, Spencer and Mahoney, 2017)</a:t>
            </a:r>
          </a:p>
          <a:p>
            <a:pPr marL="0" indent="0">
              <a:buNone/>
            </a:pPr>
            <a:endParaRPr lang="en-US" altLang="en-US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How can you ensure this?</a:t>
            </a:r>
          </a:p>
          <a:p>
            <a:endParaRPr lang="en-US" dirty="0"/>
          </a:p>
        </p:txBody>
      </p:sp>
      <p:pic>
        <p:nvPicPr>
          <p:cNvPr id="7" name="Content Placeholder 2">
            <a:extLst>
              <a:ext uri="{FF2B5EF4-FFF2-40B4-BE49-F238E27FC236}">
                <a16:creationId xmlns:a16="http://schemas.microsoft.com/office/drawing/2014/main" id="{4A77F177-677F-1F4A-9135-F5B4D24559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8" y="1521847"/>
            <a:ext cx="3672408" cy="398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2">
            <a:hlinkClick r:id="" action="ppaction://media"/>
            <a:extLst>
              <a:ext uri="{FF2B5EF4-FFF2-40B4-BE49-F238E27FC236}">
                <a16:creationId xmlns:a16="http://schemas.microsoft.com/office/drawing/2014/main" id="{0FD5FCD5-9986-C842-B016-890FCBEB83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258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7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altLang="en-US" sz="2130" dirty="0"/>
              <a:t>Flow Dynamics</a:t>
            </a:r>
            <a:endParaRPr lang="en-US" sz="213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dirty="0"/>
              <a:t>PICC Insertion </a:t>
            </a:r>
          </a:p>
        </p:txBody>
      </p:sp>
      <p:pic>
        <p:nvPicPr>
          <p:cNvPr id="7" name="Content Placeholder 3" descr="flow dynamics.jpg">
            <a:extLst>
              <a:ext uri="{FF2B5EF4-FFF2-40B4-BE49-F238E27FC236}">
                <a16:creationId xmlns:a16="http://schemas.microsoft.com/office/drawing/2014/main" id="{B0F24326-039F-FA43-980F-5C96EFB696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495425"/>
            <a:ext cx="4038600" cy="453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3" descr="Flow_Illustration.jpg">
            <a:extLst>
              <a:ext uri="{FF2B5EF4-FFF2-40B4-BE49-F238E27FC236}">
                <a16:creationId xmlns:a16="http://schemas.microsoft.com/office/drawing/2014/main" id="{481BC088-1460-C441-8E57-50081F32DF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484314"/>
            <a:ext cx="4038600" cy="453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udio 2">
            <a:hlinkClick r:id="" action="ppaction://media"/>
            <a:extLst>
              <a:ext uri="{FF2B5EF4-FFF2-40B4-BE49-F238E27FC236}">
                <a16:creationId xmlns:a16="http://schemas.microsoft.com/office/drawing/2014/main" id="{E899F57A-1F29-324A-9E07-19234C8CC6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258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en-US" sz="2130" dirty="0">
                <a:cs typeface="Times New Roman" panose="02020603050405020304" pitchFamily="18" charset="0"/>
              </a:rPr>
              <a:t>Which probe should you chose for vascular access?</a:t>
            </a:r>
            <a:endParaRPr lang="en-US" sz="213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dirty="0"/>
              <a:t>PICC Insertion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93B15E-C4CD-2D44-918A-77C8BF8AA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cs typeface="Times New Roman" panose="02020603050405020304" pitchFamily="18" charset="0"/>
              </a:rPr>
              <a:t>Superficial Veins</a:t>
            </a:r>
          </a:p>
          <a:p>
            <a:pPr>
              <a:defRPr/>
            </a:pPr>
            <a:endParaRPr lang="en-US" altLang="en-US" dirty="0"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en-US" dirty="0">
                <a:cs typeface="Times New Roman" panose="02020603050405020304" pitchFamily="18" charset="0"/>
              </a:rPr>
              <a:t>Don’t need depth</a:t>
            </a:r>
          </a:p>
          <a:p>
            <a:pPr>
              <a:defRPr/>
            </a:pPr>
            <a:endParaRPr lang="en-US" altLang="en-US" dirty="0"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High frequency probe</a:t>
            </a:r>
          </a:p>
          <a:p>
            <a:pPr>
              <a:defRPr/>
            </a:pPr>
            <a:endParaRPr lang="en-US" altLang="en-US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GB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Linear</a:t>
            </a:r>
          </a:p>
          <a:p>
            <a:pPr>
              <a:defRPr/>
            </a:pPr>
            <a:endParaRPr lang="en-GB" altLang="en-US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Wavelengths close together </a:t>
            </a:r>
          </a:p>
          <a:p>
            <a:pPr>
              <a:defRPr/>
            </a:pPr>
            <a:endParaRPr lang="en-US" altLang="en-US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Less penetration / higher resolution</a:t>
            </a:r>
          </a:p>
          <a:p>
            <a:pPr marL="0" indent="0">
              <a:buNone/>
              <a:defRPr/>
            </a:pPr>
            <a:endParaRPr lang="en-US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7" name="Picture 12" descr="L38 3d beam">
            <a:extLst>
              <a:ext uri="{FF2B5EF4-FFF2-40B4-BE49-F238E27FC236}">
                <a16:creationId xmlns:a16="http://schemas.microsoft.com/office/drawing/2014/main" id="{42014597-3318-D44B-8D90-86EEAE388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602978"/>
            <a:ext cx="3657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B9100E84-5DD4-3243-A73B-F34272A2FD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3140968"/>
            <a:ext cx="3021013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udio 2">
            <a:hlinkClick r:id="" action="ppaction://media"/>
            <a:extLst>
              <a:ext uri="{FF2B5EF4-FFF2-40B4-BE49-F238E27FC236}">
                <a16:creationId xmlns:a16="http://schemas.microsoft.com/office/drawing/2014/main" id="{EF49A866-E5BD-964C-9625-A20E274BF5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79870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18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altLang="en-US" sz="2130" dirty="0">
                <a:cs typeface="Times New Roman" panose="02020603050405020304" pitchFamily="18" charset="0"/>
              </a:rPr>
              <a:t>Ultrasound Settings (knobology)</a:t>
            </a:r>
            <a:endParaRPr lang="en-US" sz="213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dirty="0"/>
              <a:t>PICC Insertion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93B15E-C4CD-2D44-918A-77C8BF8AA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altLang="en-US" dirty="0">
                <a:sym typeface="Wingdings 2" panose="05020102010507070707" pitchFamily="18" charset="2"/>
              </a:rPr>
              <a:t> </a:t>
            </a:r>
            <a:r>
              <a:rPr lang="en-GB" altLang="en-US" dirty="0"/>
              <a:t>2D greyscale image</a:t>
            </a:r>
          </a:p>
          <a:p>
            <a:pPr marL="0" indent="0">
              <a:buNone/>
            </a:pPr>
            <a:endParaRPr lang="en-GB" altLang="en-US" dirty="0">
              <a:sym typeface="Wingdings 2" panose="05020102010507070707" pitchFamily="18" charset="2"/>
            </a:endParaRPr>
          </a:p>
          <a:p>
            <a:pPr marL="0" indent="0">
              <a:buNone/>
            </a:pPr>
            <a:r>
              <a:rPr lang="en-GB" altLang="en-US" dirty="0">
                <a:sym typeface="Wingdings 2" panose="05020102010507070707" pitchFamily="18" charset="2"/>
              </a:rPr>
              <a:t> </a:t>
            </a:r>
            <a:r>
              <a:rPr lang="en-GB" altLang="en-US" dirty="0"/>
              <a:t>Depth/ Focal zone/Gain</a:t>
            </a:r>
          </a:p>
          <a:p>
            <a:pPr marL="0" indent="0">
              <a:buNone/>
            </a:pPr>
            <a:endParaRPr lang="en-GB" altLang="en-US" dirty="0">
              <a:sym typeface="Wingdings 2" panose="05020102010507070707" pitchFamily="18" charset="2"/>
            </a:endParaRPr>
          </a:p>
          <a:p>
            <a:pPr marL="0" indent="0">
              <a:buNone/>
            </a:pPr>
            <a:r>
              <a:rPr lang="en-GB" altLang="en-US" dirty="0">
                <a:sym typeface="Wingdings 2" panose="05020102010507070707" pitchFamily="18" charset="2"/>
              </a:rPr>
              <a:t> </a:t>
            </a:r>
            <a:r>
              <a:rPr lang="en-GB" altLang="en-US" dirty="0"/>
              <a:t>Spectral Doppler</a:t>
            </a:r>
          </a:p>
          <a:p>
            <a:pPr marL="0" indent="0">
              <a:buNone/>
            </a:pPr>
            <a:endParaRPr lang="en-GB" altLang="en-US" dirty="0">
              <a:sym typeface="Wingdings 2" panose="05020102010507070707" pitchFamily="18" charset="2"/>
            </a:endParaRPr>
          </a:p>
          <a:p>
            <a:pPr marL="0" indent="0">
              <a:buNone/>
            </a:pPr>
            <a:r>
              <a:rPr lang="en-GB" altLang="en-US" dirty="0">
                <a:sym typeface="Wingdings 2" panose="05020102010507070707" pitchFamily="18" charset="2"/>
              </a:rPr>
              <a:t> </a:t>
            </a:r>
            <a:r>
              <a:rPr lang="en-GB" altLang="en-US" dirty="0"/>
              <a:t>Colour Doppler</a:t>
            </a:r>
            <a:endParaRPr lang="en-US" altLang="en-US" dirty="0"/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r>
              <a:rPr lang="en-GB" altLang="en-US" dirty="0">
                <a:sym typeface="Wingdings 2" panose="05020102010507070707" pitchFamily="18" charset="2"/>
              </a:rPr>
              <a:t>  </a:t>
            </a:r>
            <a:r>
              <a:rPr lang="en-GB" altLang="en-US" dirty="0"/>
              <a:t>Colour Power Doppler (CPD)</a:t>
            </a:r>
            <a:endParaRPr lang="en-US" altLang="en-US" dirty="0"/>
          </a:p>
          <a:p>
            <a:endParaRPr lang="en-US" dirty="0"/>
          </a:p>
        </p:txBody>
      </p:sp>
      <p:pic>
        <p:nvPicPr>
          <p:cNvPr id="7" name="Picture 12" descr="gainout1">
            <a:extLst>
              <a:ext uri="{FF2B5EF4-FFF2-40B4-BE49-F238E27FC236}">
                <a16:creationId xmlns:a16="http://schemas.microsoft.com/office/drawing/2014/main" id="{3EB253FD-1A85-7F47-AEA7-2140A4B62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1581800"/>
            <a:ext cx="3573016" cy="340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3">
            <a:hlinkClick r:id="" action="ppaction://media"/>
            <a:extLst>
              <a:ext uri="{FF2B5EF4-FFF2-40B4-BE49-F238E27FC236}">
                <a16:creationId xmlns:a16="http://schemas.microsoft.com/office/drawing/2014/main" id="{BF13D407-99BF-9947-9EF3-EAD70138F3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258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30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altLang="en-US" sz="2130" dirty="0">
                <a:cs typeface="Times New Roman" panose="02020603050405020304" pitchFamily="18" charset="0"/>
              </a:rPr>
              <a:t>Pre – Insertion Preparation </a:t>
            </a:r>
            <a:endParaRPr lang="en-US" sz="213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dirty="0"/>
              <a:t>PICC Insertion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93B15E-C4CD-2D44-918A-77C8BF8AA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>
                <a:cs typeface="Times New Roman" panose="02020603050405020304" pitchFamily="18" charset="0"/>
              </a:rPr>
              <a:t>Patient</a:t>
            </a:r>
          </a:p>
          <a:p>
            <a:pPr lvl="1"/>
            <a:r>
              <a:rPr lang="en-GB" altLang="en-US" dirty="0">
                <a:cs typeface="Times New Roman" panose="02020603050405020304" pitchFamily="18" charset="0"/>
              </a:rPr>
              <a:t>Consent</a:t>
            </a:r>
          </a:p>
          <a:p>
            <a:r>
              <a:rPr lang="en-GB" altLang="en-US" dirty="0">
                <a:cs typeface="Times New Roman" panose="02020603050405020304" pitchFamily="18" charset="0"/>
              </a:rPr>
              <a:t>Clinical area, environment</a:t>
            </a:r>
          </a:p>
          <a:p>
            <a:r>
              <a:rPr lang="en-GB" altLang="en-US" dirty="0">
                <a:cs typeface="Times New Roman" panose="02020603050405020304" pitchFamily="18" charset="0"/>
              </a:rPr>
              <a:t>Ensure all equipment available</a:t>
            </a:r>
          </a:p>
          <a:p>
            <a:r>
              <a:rPr lang="en-GB" altLang="en-US" dirty="0">
                <a:cs typeface="Times New Roman" panose="02020603050405020304" pitchFamily="18" charset="0"/>
              </a:rPr>
              <a:t>Assistant if possible</a:t>
            </a:r>
          </a:p>
          <a:p>
            <a:r>
              <a:rPr lang="en-GB" altLang="en-US" dirty="0">
                <a:cs typeface="Times New Roman" panose="02020603050405020304" pitchFamily="18" charset="0"/>
              </a:rPr>
              <a:t>Surgical ANTT </a:t>
            </a:r>
          </a:p>
          <a:p>
            <a:r>
              <a:rPr lang="en-GB" altLang="en-US" dirty="0">
                <a:cs typeface="Times New Roman" panose="02020603050405020304" pitchFamily="18" charset="0"/>
              </a:rPr>
              <a:t>Skin prep (epic III)</a:t>
            </a:r>
          </a:p>
          <a:p>
            <a:r>
              <a:rPr lang="en-GB" altLang="en-US" dirty="0">
                <a:cs typeface="Times New Roman" panose="02020603050405020304" pitchFamily="18" charset="0"/>
              </a:rPr>
              <a:t>Ultrasound machine and probe protection</a:t>
            </a:r>
          </a:p>
          <a:p>
            <a:r>
              <a:rPr lang="en-GB" altLang="en-US" dirty="0">
                <a:cs typeface="Times New Roman" panose="02020603050405020304" pitchFamily="18" charset="0"/>
              </a:rPr>
              <a:t>Consider patient position</a:t>
            </a:r>
          </a:p>
          <a:p>
            <a:r>
              <a:rPr lang="en-GB" altLang="en-US" dirty="0">
                <a:cs typeface="Times New Roman" panose="02020603050405020304" pitchFamily="18" charset="0"/>
              </a:rPr>
              <a:t>Consider a dedicated pack</a:t>
            </a:r>
          </a:p>
          <a:p>
            <a:r>
              <a:rPr lang="en-GB" altLang="en-US" dirty="0">
                <a:cs typeface="Times New Roman" panose="02020603050405020304" pitchFamily="18" charset="0"/>
              </a:rPr>
              <a:t>Documentation</a:t>
            </a:r>
          </a:p>
          <a:p>
            <a:endParaRPr lang="en-US" dirty="0"/>
          </a:p>
        </p:txBody>
      </p:sp>
      <p:pic>
        <p:nvPicPr>
          <p:cNvPr id="7" name="Content Placeholder 7" descr="PICC-Midline Pack.jpg">
            <a:extLst>
              <a:ext uri="{FF2B5EF4-FFF2-40B4-BE49-F238E27FC236}">
                <a16:creationId xmlns:a16="http://schemas.microsoft.com/office/drawing/2014/main" id="{780CCD2C-C60E-8947-9223-B0A7A33515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1614023"/>
            <a:ext cx="3816424" cy="370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1">
            <a:hlinkClick r:id="" action="ppaction://media"/>
            <a:extLst>
              <a:ext uri="{FF2B5EF4-FFF2-40B4-BE49-F238E27FC236}">
                <a16:creationId xmlns:a16="http://schemas.microsoft.com/office/drawing/2014/main" id="{28EF1312-C91F-854F-B387-408F0B4A31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258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1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2130" dirty="0"/>
              <a:t>To be used in conjunction with</a:t>
            </a:r>
            <a:endParaRPr lang="en-US" sz="213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dirty="0"/>
              <a:t>PICC Insertion </a:t>
            </a: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9BED0E30-E697-0544-9EF7-DBCAFDE85D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529" r="-27940" b="-1324"/>
          <a:stretch>
            <a:fillRect/>
          </a:stretch>
        </p:blipFill>
        <p:spPr bwMode="auto">
          <a:xfrm>
            <a:off x="228551" y="1669430"/>
            <a:ext cx="3313113" cy="290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DD94A4B5-8154-7740-8687-67D2BA0A89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005" y="1916772"/>
            <a:ext cx="3465512" cy="275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D93BD37-BD92-CA4D-AE4D-1EC25EADEB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240" y="2276872"/>
            <a:ext cx="4602162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udio 1">
            <a:hlinkClick r:id="" action="ppaction://media"/>
            <a:extLst>
              <a:ext uri="{FF2B5EF4-FFF2-40B4-BE49-F238E27FC236}">
                <a16:creationId xmlns:a16="http://schemas.microsoft.com/office/drawing/2014/main" id="{348B8B44-DE70-1B4B-8C8C-8736EBF39B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258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41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en-US" sz="2130" dirty="0">
                <a:solidFill>
                  <a:schemeClr val="tx2"/>
                </a:solidFill>
                <a:ea typeface="MS PGothic" panose="020B0600070205080204" pitchFamily="34" charset="-128"/>
                <a:cs typeface="Times New Roman" panose="02020603050405020304" pitchFamily="18" charset="0"/>
              </a:rPr>
              <a:t>Prepare Patient and Trolley</a:t>
            </a:r>
            <a:endParaRPr lang="en-US" sz="2130" dirty="0">
              <a:solidFill>
                <a:schemeClr val="tx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dirty="0"/>
              <a:t>PICC Insertion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93B15E-C4CD-2D44-918A-77C8BF8AA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US" altLang="en-US" dirty="0">
                <a:ea typeface="MS PGothic" panose="020B0600070205080204" pitchFamily="34" charset="-128"/>
                <a:cs typeface="Times New Roman" panose="02020603050405020304" pitchFamily="18" charset="0"/>
              </a:rPr>
              <a:t>Use surgical ANTT</a:t>
            </a:r>
          </a:p>
          <a:p>
            <a:pPr marL="0" indent="0">
              <a:spcBef>
                <a:spcPct val="0"/>
              </a:spcBef>
              <a:buNone/>
              <a:defRPr/>
            </a:pPr>
            <a:endParaRPr lang="en-US" altLang="en-US" dirty="0"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defRPr/>
            </a:pPr>
            <a:r>
              <a:rPr lang="en-US" altLang="en-US" dirty="0">
                <a:ea typeface="MS PGothic" panose="020B0600070205080204" pitchFamily="34" charset="-128"/>
                <a:cs typeface="Times New Roman" panose="02020603050405020304" pitchFamily="18" charset="0"/>
              </a:rPr>
              <a:t>Full barrier precautions: Gown, sterile gloves, Cap, Mask </a:t>
            </a:r>
            <a:endParaRPr lang="en-US" altLang="en-US" dirty="0">
              <a:solidFill>
                <a:srgbClr val="FF0000"/>
              </a:solidFill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 typeface="Times" panose="02020603050405020304" pitchFamily="18" charset="0"/>
              <a:buChar char="•"/>
              <a:defRPr/>
            </a:pPr>
            <a:endParaRPr lang="en-US" altLang="en-US" dirty="0">
              <a:solidFill>
                <a:srgbClr val="FF0000"/>
              </a:solidFill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 typeface="Times" panose="02020603050405020304" pitchFamily="18" charset="0"/>
              <a:buChar char="•"/>
              <a:defRPr/>
            </a:pPr>
            <a:r>
              <a:rPr lang="en-US" altLang="en-US" dirty="0">
                <a:ea typeface="MS PGothic" panose="020B0600070205080204" pitchFamily="34" charset="-128"/>
                <a:cs typeface="Times New Roman" panose="02020603050405020304" pitchFamily="18" charset="0"/>
              </a:rPr>
              <a:t>Sterile probe cover / Sterile gel</a:t>
            </a:r>
          </a:p>
          <a:p>
            <a:pPr>
              <a:spcBef>
                <a:spcPct val="0"/>
              </a:spcBef>
              <a:buFont typeface="Times" panose="02020603050405020304" pitchFamily="18" charset="0"/>
              <a:buChar char="•"/>
              <a:defRPr/>
            </a:pPr>
            <a:endParaRPr lang="en-US" altLang="en-US" dirty="0"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 typeface="Times" panose="02020603050405020304" pitchFamily="18" charset="0"/>
              <a:buChar char="•"/>
              <a:defRPr/>
            </a:pPr>
            <a:r>
              <a:rPr lang="en-US" altLang="en-US" dirty="0">
                <a:ea typeface="MS PGothic" panose="020B0600070205080204" pitchFamily="34" charset="-128"/>
                <a:cs typeface="Times New Roman" panose="02020603050405020304" pitchFamily="18" charset="0"/>
              </a:rPr>
              <a:t>Clean and set trolley, ensure all equipment available </a:t>
            </a:r>
          </a:p>
          <a:p>
            <a:pPr marL="0" indent="0">
              <a:spcBef>
                <a:spcPct val="0"/>
              </a:spcBef>
              <a:buNone/>
              <a:defRPr/>
            </a:pPr>
            <a:endParaRPr lang="en-US" altLang="en-US" dirty="0"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 typeface="Times" panose="02020603050405020304" pitchFamily="18" charset="0"/>
              <a:buChar char="•"/>
              <a:defRPr/>
            </a:pPr>
            <a:r>
              <a:rPr lang="en-GB" altLang="en-US" dirty="0">
                <a:ea typeface="MS PGothic" panose="020B0600070205080204" pitchFamily="34" charset="-128"/>
                <a:cs typeface="Times New Roman" panose="02020603050405020304" pitchFamily="18" charset="0"/>
              </a:rPr>
              <a:t>Patient fully draped with fenestration at insertion site</a:t>
            </a:r>
          </a:p>
          <a:p>
            <a:pPr marL="0" indent="0">
              <a:spcBef>
                <a:spcPct val="0"/>
              </a:spcBef>
              <a:buNone/>
              <a:defRPr/>
            </a:pPr>
            <a:endParaRPr lang="en-GB" altLang="en-US" dirty="0"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 marL="0" indent="0">
              <a:spcBef>
                <a:spcPct val="0"/>
              </a:spcBef>
              <a:buNone/>
              <a:defRPr/>
            </a:pPr>
            <a:endParaRPr lang="en-GB" altLang="en-US" dirty="0"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en-GB" altLang="en-US" sz="1100" b="1" dirty="0">
                <a:ea typeface="MS PGothic" panose="020B0600070205080204" pitchFamily="34" charset="-128"/>
                <a:cs typeface="Times New Roman" panose="02020603050405020304" pitchFamily="18" charset="0"/>
              </a:rPr>
              <a:t>Loveday, 2014</a:t>
            </a:r>
          </a:p>
          <a:p>
            <a:pPr marL="0" indent="0">
              <a:spcBef>
                <a:spcPct val="0"/>
              </a:spcBef>
              <a:buNone/>
              <a:defRPr/>
            </a:pPr>
            <a:endParaRPr lang="en-US" altLang="en-US" sz="2800" dirty="0"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7" name="Picture 3" descr="IMG_2630.jpg">
            <a:extLst>
              <a:ext uri="{FF2B5EF4-FFF2-40B4-BE49-F238E27FC236}">
                <a16:creationId xmlns:a16="http://schemas.microsoft.com/office/drawing/2014/main" id="{FC19EBCB-2FAA-B24D-A54A-E37C94CA98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8"/>
          <a:stretch>
            <a:fillRect/>
          </a:stretch>
        </p:blipFill>
        <p:spPr bwMode="auto">
          <a:xfrm>
            <a:off x="7320136" y="1700808"/>
            <a:ext cx="3497262" cy="330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2">
            <a:hlinkClick r:id="" action="ppaction://media"/>
            <a:extLst>
              <a:ext uri="{FF2B5EF4-FFF2-40B4-BE49-F238E27FC236}">
                <a16:creationId xmlns:a16="http://schemas.microsoft.com/office/drawing/2014/main" id="{8B81A170-1D9C-184B-9430-FF28031472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258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96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en-US" sz="2130" dirty="0">
                <a:cs typeface="Times New Roman" panose="02020603050405020304" pitchFamily="18" charset="0"/>
              </a:rPr>
              <a:t>Consider Patient Positioning for Device Insertion</a:t>
            </a:r>
            <a:endParaRPr lang="en-US" sz="213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dirty="0"/>
              <a:t>PICC Insertion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93B15E-C4CD-2D44-918A-77C8BF8AA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spcBef>
                <a:spcPct val="0"/>
              </a:spcBef>
              <a:buFont typeface="Times" panose="02020603050405020304" pitchFamily="18" charset="0"/>
              <a:buChar char="•"/>
              <a:defRPr/>
            </a:pPr>
            <a:r>
              <a:rPr lang="en-US" altLang="en-US" dirty="0">
                <a:cs typeface="Times New Roman" panose="02020603050405020304" pitchFamily="18" charset="0"/>
              </a:rPr>
              <a:t>Arm extended to the side - 90⁰ or bent at an angle</a:t>
            </a:r>
          </a:p>
          <a:p>
            <a:pPr marL="457200" lvl="1" indent="0">
              <a:spcBef>
                <a:spcPct val="0"/>
              </a:spcBef>
              <a:buNone/>
              <a:defRPr/>
            </a:pPr>
            <a:endParaRPr lang="en-US" altLang="en-US" dirty="0">
              <a:cs typeface="Times New Roman" panose="02020603050405020304" pitchFamily="18" charset="0"/>
            </a:endParaRPr>
          </a:p>
          <a:p>
            <a:pPr lvl="1">
              <a:spcBef>
                <a:spcPct val="0"/>
              </a:spcBef>
              <a:buFont typeface="Times" panose="02020603050405020304" pitchFamily="18" charset="0"/>
              <a:buChar char="•"/>
              <a:defRPr/>
            </a:pPr>
            <a:r>
              <a:rPr lang="en-US" altLang="en-US" dirty="0">
                <a:cs typeface="Times New Roman" panose="02020603050405020304" pitchFamily="18" charset="0"/>
              </a:rPr>
              <a:t>Lying / Sitting</a:t>
            </a:r>
          </a:p>
          <a:p>
            <a:pPr>
              <a:spcBef>
                <a:spcPct val="0"/>
              </a:spcBef>
              <a:buNone/>
              <a:defRPr/>
            </a:pPr>
            <a:endParaRPr lang="en-US" altLang="en-US" dirty="0">
              <a:cs typeface="Times New Roman" panose="02020603050405020304" pitchFamily="18" charset="0"/>
            </a:endParaRPr>
          </a:p>
          <a:p>
            <a:pPr lvl="1">
              <a:spcBef>
                <a:spcPct val="0"/>
              </a:spcBef>
              <a:buFont typeface="Times" panose="02020603050405020304" pitchFamily="18" charset="0"/>
              <a:buChar char="•"/>
              <a:defRPr/>
            </a:pPr>
            <a:r>
              <a:rPr lang="en-US" altLang="en-US" dirty="0">
                <a:cs typeface="Times New Roman" panose="02020603050405020304" pitchFamily="18" charset="0"/>
              </a:rPr>
              <a:t>Tourniquet *</a:t>
            </a:r>
          </a:p>
          <a:p>
            <a:endParaRPr lang="en-US" dirty="0"/>
          </a:p>
        </p:txBody>
      </p:sp>
      <p:pic>
        <p:nvPicPr>
          <p:cNvPr id="7" name="Content Placeholder 2">
            <a:extLst>
              <a:ext uri="{FF2B5EF4-FFF2-40B4-BE49-F238E27FC236}">
                <a16:creationId xmlns:a16="http://schemas.microsoft.com/office/drawing/2014/main" id="{6D5E54AA-1135-9F49-A2EA-19F771BC44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72064" y="1745379"/>
            <a:ext cx="4111261" cy="308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3">
            <a:hlinkClick r:id="" action="ppaction://media"/>
            <a:extLst>
              <a:ext uri="{FF2B5EF4-FFF2-40B4-BE49-F238E27FC236}">
                <a16:creationId xmlns:a16="http://schemas.microsoft.com/office/drawing/2014/main" id="{6C5AA180-9D87-384E-BEA8-777DC2F649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258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43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BE" altLang="en-US" sz="2130" dirty="0" err="1">
                <a:cs typeface="Times New Roman" panose="02020603050405020304" pitchFamily="18" charset="0"/>
              </a:rPr>
              <a:t>Prepare</a:t>
            </a:r>
            <a:r>
              <a:rPr lang="fr-BE" altLang="en-US" sz="2130" dirty="0">
                <a:cs typeface="Times New Roman" panose="02020603050405020304" pitchFamily="18" charset="0"/>
              </a:rPr>
              <a:t> and </a:t>
            </a:r>
            <a:r>
              <a:rPr lang="fr-BE" altLang="en-US" sz="2130" dirty="0" err="1">
                <a:cs typeface="Times New Roman" panose="02020603050405020304" pitchFamily="18" charset="0"/>
              </a:rPr>
              <a:t>Trim</a:t>
            </a:r>
            <a:r>
              <a:rPr lang="fr-BE" altLang="en-US" sz="2130" dirty="0">
                <a:cs typeface="Times New Roman" panose="02020603050405020304" pitchFamily="18" charset="0"/>
              </a:rPr>
              <a:t> PICC</a:t>
            </a:r>
            <a:endParaRPr lang="en-US" sz="213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dirty="0"/>
              <a:t>PICC Insertion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93B15E-C4CD-2D44-918A-77C8BF8AA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3"/>
            <a:ext cx="6422504" cy="4435559"/>
          </a:xfrm>
        </p:spPr>
        <p:txBody>
          <a:bodyPr/>
          <a:lstStyle/>
          <a:p>
            <a:pPr>
              <a:defRPr/>
            </a:pPr>
            <a:r>
              <a:rPr lang="en-GB" dirty="0"/>
              <a:t>Flush catheter through the side arm using 0.9% saline </a:t>
            </a:r>
          </a:p>
          <a:p>
            <a:pPr marL="0" indent="0">
              <a:buNone/>
              <a:defRPr/>
            </a:pPr>
            <a:endParaRPr lang="en-GB" dirty="0"/>
          </a:p>
          <a:p>
            <a:pPr>
              <a:defRPr/>
            </a:pPr>
            <a:r>
              <a:rPr lang="en-GB" dirty="0"/>
              <a:t>Measure the catheter using a two or three step approach</a:t>
            </a:r>
          </a:p>
          <a:p>
            <a:pPr lvl="1">
              <a:defRPr/>
            </a:pPr>
            <a:r>
              <a:rPr lang="en-GB" dirty="0"/>
              <a:t>Intended insertion site to </a:t>
            </a:r>
            <a:r>
              <a:rPr lang="en-GB" dirty="0">
                <a:solidFill>
                  <a:srgbClr val="FF0000"/>
                </a:solidFill>
              </a:rPr>
              <a:t>(shoulder) </a:t>
            </a:r>
            <a:r>
              <a:rPr lang="en-GB" dirty="0">
                <a:solidFill>
                  <a:schemeClr val="tx1"/>
                </a:solidFill>
              </a:rPr>
              <a:t>then </a:t>
            </a:r>
            <a:r>
              <a:rPr lang="en-GB" dirty="0"/>
              <a:t>midclavicular</a:t>
            </a:r>
          </a:p>
          <a:p>
            <a:pPr lvl="1">
              <a:defRPr/>
            </a:pPr>
            <a:r>
              <a:rPr lang="en-GB" dirty="0"/>
              <a:t>Midclavicular to third / forth intercostal space</a:t>
            </a:r>
          </a:p>
          <a:p>
            <a:pPr marL="457200" lvl="1" indent="0">
              <a:buNone/>
              <a:defRPr/>
            </a:pPr>
            <a:endParaRPr lang="en-GB" dirty="0"/>
          </a:p>
          <a:p>
            <a:pPr indent="-285750">
              <a:defRPr/>
            </a:pPr>
            <a:r>
              <a:rPr lang="en-GB" dirty="0"/>
              <a:t>Lum technique (patient height)</a:t>
            </a:r>
          </a:p>
          <a:p>
            <a:pPr indent="-285750">
              <a:defRPr/>
            </a:pPr>
            <a:endParaRPr lang="en-GB" dirty="0"/>
          </a:p>
          <a:p>
            <a:pPr>
              <a:defRPr/>
            </a:pPr>
            <a:r>
              <a:rPr lang="en-GB" dirty="0"/>
              <a:t>Pull back inner obturator and cut catheter to size using a blade or guillotine device (Pettit, 2006)</a:t>
            </a:r>
          </a:p>
          <a:p>
            <a:pPr>
              <a:defRPr/>
            </a:pPr>
            <a:endParaRPr lang="en-GB" dirty="0"/>
          </a:p>
          <a:p>
            <a:endParaRPr lang="en-US" dirty="0"/>
          </a:p>
        </p:txBody>
      </p:sp>
      <p:pic>
        <p:nvPicPr>
          <p:cNvPr id="7" name="Picture 2" descr="MEASUR~1">
            <a:extLst>
              <a:ext uri="{FF2B5EF4-FFF2-40B4-BE49-F238E27FC236}">
                <a16:creationId xmlns:a16="http://schemas.microsoft.com/office/drawing/2014/main" id="{86DEF509-B9A1-1B41-9C5E-5222FBD73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6"/>
          <a:stretch>
            <a:fillRect/>
          </a:stretch>
        </p:blipFill>
        <p:spPr bwMode="auto">
          <a:xfrm>
            <a:off x="7968208" y="1697808"/>
            <a:ext cx="3107382" cy="1951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MEASUR~2">
            <a:extLst>
              <a:ext uri="{FF2B5EF4-FFF2-40B4-BE49-F238E27FC236}">
                <a16:creationId xmlns:a16="http://schemas.microsoft.com/office/drawing/2014/main" id="{54278AC8-FA43-E746-B8C9-19ECC5272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8" y="3818920"/>
            <a:ext cx="3107382" cy="204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udio 3">
            <a:hlinkClick r:id="" action="ppaction://media"/>
            <a:extLst>
              <a:ext uri="{FF2B5EF4-FFF2-40B4-BE49-F238E27FC236}">
                <a16:creationId xmlns:a16="http://schemas.microsoft.com/office/drawing/2014/main" id="{1915DF52-303A-A24B-97B9-A8CF506270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258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1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en-US" sz="2130" dirty="0">
                <a:cs typeface="Times New Roman" panose="02020603050405020304" pitchFamily="18" charset="0"/>
              </a:rPr>
              <a:t>Preparing the Probe</a:t>
            </a:r>
            <a:endParaRPr lang="en-US" sz="213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dirty="0"/>
              <a:t>PICC Insertion 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A49A03E7-BE5D-FD4A-AC74-AB66CF5F8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04882"/>
            <a:ext cx="2943225" cy="186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4475F7E6-2619-6B48-BB38-3127810E7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52" y="2437538"/>
            <a:ext cx="3314700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81979144-7833-D74B-90B0-324EF72A3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3645024"/>
            <a:ext cx="3248025" cy="2095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udio 2">
            <a:hlinkClick r:id="" action="ppaction://media"/>
            <a:extLst>
              <a:ext uri="{FF2B5EF4-FFF2-40B4-BE49-F238E27FC236}">
                <a16:creationId xmlns:a16="http://schemas.microsoft.com/office/drawing/2014/main" id="{B2EE3366-6C8B-A743-B16E-F6BEEE053D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38611" y="5589240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AF052F3-2BBF-BF4B-93AE-FCB94C699C74}"/>
              </a:ext>
            </a:extLst>
          </p:cNvPr>
          <p:cNvSpPr/>
          <p:nvPr/>
        </p:nvSpPr>
        <p:spPr>
          <a:xfrm>
            <a:off x="2273937" y="4969573"/>
            <a:ext cx="46197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dirty="0">
                <a:cs typeface="Times New Roman" panose="02020603050405020304" pitchFamily="18" charset="0"/>
              </a:rPr>
              <a:t>Ensure air free coupling between all surfaces </a:t>
            </a:r>
          </a:p>
        </p:txBody>
      </p:sp>
    </p:spTree>
    <p:extLst>
      <p:ext uri="{BB962C8B-B14F-4D97-AF65-F5344CB8AC3E}">
        <p14:creationId xmlns:p14="http://schemas.microsoft.com/office/powerpoint/2010/main" val="418465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L38 3d beam">
            <a:extLst>
              <a:ext uri="{FF2B5EF4-FFF2-40B4-BE49-F238E27FC236}">
                <a16:creationId xmlns:a16="http://schemas.microsoft.com/office/drawing/2014/main" id="{A01C85E9-69E1-CC46-A1BF-5A0441829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779" y="1892951"/>
            <a:ext cx="295275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altLang="en-US" sz="2130" dirty="0">
                <a:cs typeface="Times New Roman" panose="02020603050405020304" pitchFamily="18" charset="0"/>
              </a:rPr>
              <a:t>Ultrasound guided puncture: Tips</a:t>
            </a:r>
            <a:endParaRPr lang="en-US" sz="213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dirty="0"/>
              <a:t>PICC Insertion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93B15E-C4CD-2D44-918A-77C8BF8AA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3"/>
            <a:ext cx="5558408" cy="4435559"/>
          </a:xfrm>
        </p:spPr>
        <p:txBody>
          <a:bodyPr/>
          <a:lstStyle/>
          <a:p>
            <a:pPr>
              <a:defRPr/>
            </a:pPr>
            <a:r>
              <a:rPr lang="en-GB" altLang="en-US" dirty="0">
                <a:cs typeface="Times New Roman" panose="02020603050405020304" pitchFamily="18" charset="0"/>
              </a:rPr>
              <a:t>Watch the screen</a:t>
            </a:r>
          </a:p>
          <a:p>
            <a:pPr>
              <a:defRPr/>
            </a:pPr>
            <a:r>
              <a:rPr lang="en-GB" altLang="en-US" dirty="0">
                <a:cs typeface="Times New Roman" panose="02020603050405020304" pitchFamily="18" charset="0"/>
              </a:rPr>
              <a:t>Scan to find most appropriate vessel</a:t>
            </a:r>
          </a:p>
          <a:p>
            <a:pPr>
              <a:defRPr/>
            </a:pPr>
            <a:r>
              <a:rPr lang="en-GB" altLang="en-US" dirty="0">
                <a:cs typeface="Times New Roman" panose="02020603050405020304" pitchFamily="18" charset="0"/>
              </a:rPr>
              <a:t>Ensure target vessel is in the centre of the screen</a:t>
            </a:r>
          </a:p>
          <a:p>
            <a:pPr>
              <a:defRPr/>
            </a:pPr>
            <a:r>
              <a:rPr lang="en-GB" altLang="en-US" dirty="0">
                <a:cs typeface="Times New Roman" panose="02020603050405020304" pitchFamily="18" charset="0"/>
              </a:rPr>
              <a:t>Place needle in the centre of the probe</a:t>
            </a:r>
          </a:p>
          <a:p>
            <a:pPr>
              <a:defRPr/>
            </a:pPr>
            <a:r>
              <a:rPr lang="en-GB" altLang="en-US" dirty="0">
                <a:cs typeface="Times New Roman" panose="02020603050405020304" pitchFamily="18" charset="0"/>
              </a:rPr>
              <a:t>Slowly advance needle</a:t>
            </a:r>
          </a:p>
          <a:p>
            <a:pPr>
              <a:defRPr/>
            </a:pPr>
            <a:r>
              <a:rPr lang="en-GB" altLang="en-US" dirty="0">
                <a:cs typeface="Times New Roman" panose="02020603050405020304" pitchFamily="18" charset="0"/>
              </a:rPr>
              <a:t>Observe vessel wall and look for needle tip prior to puncture</a:t>
            </a:r>
          </a:p>
          <a:p>
            <a:pPr>
              <a:defRPr/>
            </a:pPr>
            <a:r>
              <a:rPr lang="en-GB" altLang="en-US" dirty="0">
                <a:cs typeface="Times New Roman" panose="02020603050405020304" pitchFamily="18" charset="0"/>
              </a:rPr>
              <a:t>Stop when needle enters the centre of the vein</a:t>
            </a:r>
          </a:p>
          <a:p>
            <a:pPr>
              <a:defRPr/>
            </a:pPr>
            <a:r>
              <a:rPr lang="en-GB" altLang="en-US" dirty="0">
                <a:cs typeface="Times New Roman" panose="02020603050405020304" pitchFamily="18" charset="0"/>
              </a:rPr>
              <a:t>Do not transfix the vein</a:t>
            </a:r>
          </a:p>
          <a:p>
            <a:endParaRPr lang="en-US" dirty="0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EBA92B28-39CD-FC4B-932C-6452B0FA9F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0445" y="3782795"/>
            <a:ext cx="3479214" cy="206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4B47CE1C-25B8-7741-B3E4-90544BC41F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1357669"/>
            <a:ext cx="2465387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udio 1">
            <a:hlinkClick r:id="" action="ppaction://media"/>
            <a:extLst>
              <a:ext uri="{FF2B5EF4-FFF2-40B4-BE49-F238E27FC236}">
                <a16:creationId xmlns:a16="http://schemas.microsoft.com/office/drawing/2014/main" id="{6423036F-AF5E-FD4E-A547-DFA42F2394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258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56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altLang="en-US" sz="2130" dirty="0">
                <a:cs typeface="Times New Roman" panose="02020603050405020304" pitchFamily="18" charset="0"/>
              </a:rPr>
              <a:t>Local </a:t>
            </a:r>
            <a:r>
              <a:rPr lang="fr-FR" altLang="en-US" sz="2130" dirty="0" err="1">
                <a:cs typeface="Times New Roman" panose="02020603050405020304" pitchFamily="18" charset="0"/>
              </a:rPr>
              <a:t>Anaethesia</a:t>
            </a:r>
            <a:r>
              <a:rPr lang="fr-FR" altLang="en-US" sz="2130" dirty="0">
                <a:cs typeface="Times New Roman" panose="02020603050405020304" pitchFamily="18" charset="0"/>
              </a:rPr>
              <a:t> </a:t>
            </a:r>
            <a:endParaRPr lang="en-US" sz="213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dirty="0"/>
              <a:t>PICC Insertion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93B15E-C4CD-2D44-918A-77C8BF8AA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3"/>
            <a:ext cx="5918448" cy="4435559"/>
          </a:xfrm>
        </p:spPr>
        <p:txBody>
          <a:bodyPr/>
          <a:lstStyle/>
          <a:p>
            <a:pPr marL="5715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GB" dirty="0">
                <a:ea typeface="Gill Alt One MT" charset="0"/>
                <a:cs typeface="Arial" panose="020B0604020202020204" pitchFamily="34" charset="0"/>
              </a:rPr>
              <a:t>Ensure patient comfort</a:t>
            </a:r>
          </a:p>
          <a:p>
            <a:pPr marL="5715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GB" dirty="0">
              <a:ea typeface="Gill Alt One MT" charset="0"/>
              <a:cs typeface="Arial" panose="020B0604020202020204" pitchFamily="34" charset="0"/>
            </a:endParaRPr>
          </a:p>
          <a:p>
            <a:pPr marL="5715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GB" dirty="0">
                <a:ea typeface="Gill Alt One MT" charset="0"/>
                <a:cs typeface="Times New Roman" panose="02020603050405020304" pitchFamily="18" charset="0"/>
              </a:rPr>
              <a:t>Local anaesthesia: Lignocaine     1%</a:t>
            </a:r>
          </a:p>
          <a:p>
            <a:pPr marL="5715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GB" dirty="0">
              <a:ea typeface="Gill Alt One MT" charset="0"/>
              <a:cs typeface="Times New Roman" panose="02020603050405020304" pitchFamily="18" charset="0"/>
            </a:endParaRPr>
          </a:p>
          <a:p>
            <a:pPr marL="5715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GB" dirty="0">
                <a:ea typeface="Gill Alt One MT" charset="0"/>
                <a:cs typeface="Times New Roman" panose="02020603050405020304" pitchFamily="18" charset="0"/>
              </a:rPr>
              <a:t>Topical and local anaesthesia </a:t>
            </a:r>
          </a:p>
          <a:p>
            <a:pPr marL="5715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GB" dirty="0">
              <a:ea typeface="Gill Alt One MT" charset="0"/>
              <a:cs typeface="Times New Roman" panose="02020603050405020304" pitchFamily="18" charset="0"/>
            </a:endParaRPr>
          </a:p>
          <a:p>
            <a:pPr marL="5715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GB" dirty="0">
                <a:ea typeface="Gill Alt One MT" charset="0"/>
                <a:cs typeface="Times New Roman" panose="02020603050405020304" pitchFamily="18" charset="0"/>
              </a:rPr>
              <a:t>If required, consider Oral or IV sedation or  conscious sedation </a:t>
            </a:r>
          </a:p>
          <a:p>
            <a:pPr marL="914400" lvl="1" indent="-34290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endParaRPr lang="en-GB" dirty="0">
              <a:ea typeface="Gill Alt One MT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784FB72F-EDCB-5241-895A-62C66F0F3F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1556792"/>
            <a:ext cx="2645618" cy="3208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2">
            <a:hlinkClick r:id="" action="ppaction://media"/>
            <a:extLst>
              <a:ext uri="{FF2B5EF4-FFF2-40B4-BE49-F238E27FC236}">
                <a16:creationId xmlns:a16="http://schemas.microsoft.com/office/drawing/2014/main" id="{0C21B695-C390-0E45-A4E4-03AF5F52AB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258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2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en-US" sz="2130" dirty="0"/>
              <a:t>Modified </a:t>
            </a:r>
            <a:r>
              <a:rPr lang="en-US" altLang="en-US" sz="2130" dirty="0" err="1"/>
              <a:t>Seldinger</a:t>
            </a:r>
            <a:r>
              <a:rPr lang="en-US" altLang="en-US" sz="2130" dirty="0"/>
              <a:t> Technique (MST)</a:t>
            </a:r>
            <a:endParaRPr lang="en-US" sz="213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dirty="0"/>
              <a:t>PICC Insertion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93B15E-C4CD-2D44-918A-77C8BF8AA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3"/>
            <a:ext cx="6350496" cy="4435559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cs typeface="Times New Roman" panose="02020603050405020304" pitchFamily="18" charset="0"/>
              </a:rPr>
              <a:t>Prepare equipment and trim catheter to size</a:t>
            </a:r>
          </a:p>
          <a:p>
            <a:pPr>
              <a:defRPr/>
            </a:pPr>
            <a:r>
              <a:rPr lang="en-US" altLang="en-US" dirty="0">
                <a:cs typeface="Times New Roman" panose="02020603050405020304" pitchFamily="18" charset="0"/>
              </a:rPr>
              <a:t>Vein accessed, wire advanced</a:t>
            </a:r>
          </a:p>
          <a:p>
            <a:pPr>
              <a:defRPr/>
            </a:pPr>
            <a:r>
              <a:rPr lang="en-US" altLang="en-US" dirty="0">
                <a:cs typeface="Times New Roman" panose="02020603050405020304" pitchFamily="18" charset="0"/>
              </a:rPr>
              <a:t>Needle removed, peel away sheath advanced over wire.</a:t>
            </a:r>
          </a:p>
          <a:p>
            <a:pPr>
              <a:defRPr/>
            </a:pPr>
            <a:r>
              <a:rPr lang="en-US" altLang="en-US" dirty="0">
                <a:cs typeface="Times New Roman" panose="02020603050405020304" pitchFamily="18" charset="0"/>
              </a:rPr>
              <a:t>Wire and dilator is removed and catheter fed through (ensure patient turns head to side of insertion and places chin on chest to prevent IJ cannulation. Advance PICC to SVC/RA</a:t>
            </a:r>
          </a:p>
          <a:p>
            <a:pPr>
              <a:defRPr/>
            </a:pPr>
            <a:r>
              <a:rPr lang="en-US" altLang="en-US" dirty="0">
                <a:cs typeface="Times New Roman" panose="02020603050405020304" pitchFamily="18" charset="0"/>
              </a:rPr>
              <a:t>Peel away the sheath</a:t>
            </a:r>
          </a:p>
          <a:p>
            <a:pPr>
              <a:defRPr/>
            </a:pPr>
            <a:r>
              <a:rPr lang="en-US" altLang="en-US" dirty="0">
                <a:cs typeface="Times New Roman" panose="02020603050405020304" pitchFamily="18" charset="0"/>
              </a:rPr>
              <a:t>Use ECG technology where available or obtain chest </a:t>
            </a:r>
            <a:r>
              <a:rPr lang="en-US" altLang="en-US" dirty="0" err="1">
                <a:cs typeface="Times New Roman" panose="02020603050405020304" pitchFamily="18" charset="0"/>
              </a:rPr>
              <a:t>Xray</a:t>
            </a:r>
            <a:r>
              <a:rPr lang="en-US" altLang="en-US" dirty="0">
                <a:cs typeface="Times New Roman" panose="02020603050405020304" pitchFamily="18" charset="0"/>
              </a:rPr>
              <a:t> to confirm tip position</a:t>
            </a:r>
          </a:p>
          <a:p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3C111FD-08FF-444D-8A09-D6345A179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24192" y="1917169"/>
            <a:ext cx="3168352" cy="3172347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Audio 3">
            <a:hlinkClick r:id="" action="ppaction://media"/>
            <a:extLst>
              <a:ext uri="{FF2B5EF4-FFF2-40B4-BE49-F238E27FC236}">
                <a16:creationId xmlns:a16="http://schemas.microsoft.com/office/drawing/2014/main" id="{F76A1E42-AB72-324E-9DF7-45AAEDFF38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258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0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altLang="en-US" sz="2130" dirty="0"/>
              <a:t>Post Insertion Care</a:t>
            </a:r>
            <a:endParaRPr lang="en-US" sz="213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dirty="0"/>
              <a:t>PICC Insertion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93B15E-C4CD-2D44-918A-77C8BF8AA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>
                <a:cs typeface="Times New Roman" panose="02020603050405020304" pitchFamily="18" charset="0"/>
              </a:rPr>
              <a:t>Aspirate and flush catheter using a 10ml syringe</a:t>
            </a:r>
          </a:p>
          <a:p>
            <a:r>
              <a:rPr lang="en-GB" altLang="en-US" dirty="0">
                <a:cs typeface="Times New Roman" panose="02020603050405020304" pitchFamily="18" charset="0"/>
              </a:rPr>
              <a:t>Secure with a recognised securement device</a:t>
            </a:r>
          </a:p>
          <a:p>
            <a:r>
              <a:rPr lang="en-GB" altLang="en-US" dirty="0">
                <a:cs typeface="Times New Roman" panose="02020603050405020304" pitchFamily="18" charset="0"/>
              </a:rPr>
              <a:t>Apply a </a:t>
            </a:r>
            <a:r>
              <a:rPr lang="en-GB" altLang="en-US" dirty="0" err="1">
                <a:cs typeface="Times New Roman" panose="02020603050405020304" pitchFamily="18" charset="0"/>
              </a:rPr>
              <a:t>bioclusive</a:t>
            </a:r>
            <a:r>
              <a:rPr lang="en-GB" altLang="en-US" dirty="0">
                <a:cs typeface="Times New Roman" panose="02020603050405020304" pitchFamily="18" charset="0"/>
              </a:rPr>
              <a:t>  dressing</a:t>
            </a:r>
          </a:p>
          <a:p>
            <a:r>
              <a:rPr lang="en-GB" altLang="en-US" dirty="0">
                <a:cs typeface="Times New Roman" panose="02020603050405020304" pitchFamily="18" charset="0"/>
              </a:rPr>
              <a:t>Patient and staff education.</a:t>
            </a:r>
          </a:p>
          <a:p>
            <a:r>
              <a:rPr lang="en-GB" altLang="en-US" dirty="0">
                <a:cs typeface="Times New Roman" panose="02020603050405020304" pitchFamily="18" charset="0"/>
              </a:rPr>
              <a:t>Consider the use of glue to stabilise PICC</a:t>
            </a:r>
          </a:p>
          <a:p>
            <a:endParaRPr lang="en-US" dirty="0"/>
          </a:p>
        </p:txBody>
      </p:sp>
      <p:pic>
        <p:nvPicPr>
          <p:cNvPr id="7" name="Picture 3" descr="Grip-Lok_onPatient.jpg">
            <a:extLst>
              <a:ext uri="{FF2B5EF4-FFF2-40B4-BE49-F238E27FC236}">
                <a16:creationId xmlns:a16="http://schemas.microsoft.com/office/drawing/2014/main" id="{887074AB-86A5-AE4D-9129-04829A3646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1728803"/>
            <a:ext cx="4732355" cy="3577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959CBA10-6B1A-6E4F-A970-9A0D161B8B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3290284"/>
            <a:ext cx="1512168" cy="2015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udio 1">
            <a:hlinkClick r:id="" action="ppaction://media"/>
            <a:extLst>
              <a:ext uri="{FF2B5EF4-FFF2-40B4-BE49-F238E27FC236}">
                <a16:creationId xmlns:a16="http://schemas.microsoft.com/office/drawing/2014/main" id="{FE145794-9629-3E4B-89A9-F63D55B562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258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97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altLang="en-US" sz="2130" dirty="0" err="1"/>
              <a:t>Potential</a:t>
            </a:r>
            <a:r>
              <a:rPr lang="fr-FR" altLang="en-US" sz="2130" dirty="0"/>
              <a:t> Complications </a:t>
            </a:r>
            <a:r>
              <a:rPr lang="fr-FR" altLang="en-US" sz="2130" dirty="0" err="1"/>
              <a:t>During</a:t>
            </a:r>
            <a:r>
              <a:rPr lang="fr-FR" altLang="en-US" sz="2130" dirty="0"/>
              <a:t> PICC Placement</a:t>
            </a:r>
            <a:endParaRPr lang="en-US" sz="213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dirty="0"/>
              <a:t>PICC Insertion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93B15E-C4CD-2D44-918A-77C8BF8AA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lnSpc>
                <a:spcPct val="170000"/>
              </a:lnSpc>
            </a:pPr>
            <a:r>
              <a:rPr lang="nl-BE" altLang="en-GB" dirty="0">
                <a:solidFill>
                  <a:schemeClr val="tx1"/>
                </a:solidFill>
                <a:cs typeface="Times New Roman" panose="02020603050405020304" pitchFamily="18" charset="0"/>
              </a:rPr>
              <a:t>Arterial puncture</a:t>
            </a:r>
          </a:p>
          <a:p>
            <a:pPr lvl="1">
              <a:lnSpc>
                <a:spcPct val="170000"/>
              </a:lnSpc>
            </a:pPr>
            <a:r>
              <a:rPr lang="nl-BE" altLang="en-GB" dirty="0">
                <a:solidFill>
                  <a:schemeClr val="tx1"/>
                </a:solidFill>
                <a:cs typeface="Times New Roman" panose="02020603050405020304" pitchFamily="18" charset="0"/>
              </a:rPr>
              <a:t>Hemaetoma</a:t>
            </a:r>
          </a:p>
          <a:p>
            <a:pPr lvl="1">
              <a:lnSpc>
                <a:spcPct val="170000"/>
              </a:lnSpc>
            </a:pPr>
            <a:r>
              <a:rPr lang="nl-BE" altLang="en-GB" dirty="0">
                <a:solidFill>
                  <a:schemeClr val="tx1"/>
                </a:solidFill>
                <a:cs typeface="Times New Roman" panose="02020603050405020304" pitchFamily="18" charset="0"/>
              </a:rPr>
              <a:t>Air embolism (rare)</a:t>
            </a:r>
          </a:p>
          <a:p>
            <a:pPr lvl="1">
              <a:lnSpc>
                <a:spcPct val="170000"/>
              </a:lnSpc>
            </a:pPr>
            <a:r>
              <a:rPr lang="nl-BE" altLang="en-GB" dirty="0">
                <a:solidFill>
                  <a:schemeClr val="tx1"/>
                </a:solidFill>
                <a:cs typeface="Times New Roman" panose="02020603050405020304" pitchFamily="18" charset="0"/>
              </a:rPr>
              <a:t>Nerve damage</a:t>
            </a:r>
          </a:p>
          <a:p>
            <a:pPr lvl="1">
              <a:lnSpc>
                <a:spcPct val="170000"/>
              </a:lnSpc>
            </a:pPr>
            <a:r>
              <a:rPr lang="en-GB" altLang="en-GB" dirty="0">
                <a:solidFill>
                  <a:schemeClr val="tx1"/>
                </a:solidFill>
                <a:cs typeface="Times New Roman" panose="02020603050405020304" pitchFamily="18" charset="0"/>
              </a:rPr>
              <a:t>Misplacement of the tip </a:t>
            </a:r>
          </a:p>
          <a:p>
            <a:pPr lvl="1">
              <a:lnSpc>
                <a:spcPct val="170000"/>
              </a:lnSpc>
            </a:pPr>
            <a:r>
              <a:rPr lang="en-GB" altLang="en-GB" dirty="0">
                <a:solidFill>
                  <a:schemeClr val="tx1"/>
                </a:solidFill>
                <a:cs typeface="Times New Roman" panose="02020603050405020304" pitchFamily="18" charset="0"/>
              </a:rPr>
              <a:t>Difficulty advancing the PICC </a:t>
            </a:r>
            <a:endParaRPr lang="nl-BE" altLang="en-US" dirty="0"/>
          </a:p>
          <a:p>
            <a:endParaRPr lang="en-US" dirty="0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A9968141-5757-D143-80C9-E519C33A0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2" y="1700808"/>
            <a:ext cx="3684300" cy="2462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3">
            <a:hlinkClick r:id="" action="ppaction://media"/>
            <a:extLst>
              <a:ext uri="{FF2B5EF4-FFF2-40B4-BE49-F238E27FC236}">
                <a16:creationId xmlns:a16="http://schemas.microsoft.com/office/drawing/2014/main" id="{297B67A1-A210-BA48-BF26-6FAACED07E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258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7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altLang="en-US" sz="2130" dirty="0"/>
              <a:t>Documentation</a:t>
            </a:r>
            <a:endParaRPr lang="en-US" sz="213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dirty="0"/>
              <a:t>PICC Insertion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93B15E-C4CD-2D44-918A-77C8BF8AA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GB" altLang="en-US" dirty="0">
                <a:cs typeface="Times New Roman" panose="02020603050405020304" pitchFamily="18" charset="0"/>
              </a:rPr>
              <a:t>Reason for insertion</a:t>
            </a:r>
          </a:p>
          <a:p>
            <a:pPr>
              <a:buFontTx/>
              <a:buChar char="•"/>
            </a:pPr>
            <a:r>
              <a:rPr lang="en-GB" altLang="en-US" dirty="0">
                <a:cs typeface="Times New Roman" panose="02020603050405020304" pitchFamily="18" charset="0"/>
              </a:rPr>
              <a:t>Device inserted (length, lumen size etc.)</a:t>
            </a:r>
          </a:p>
          <a:p>
            <a:pPr>
              <a:buFontTx/>
              <a:buChar char="•"/>
            </a:pPr>
            <a:r>
              <a:rPr lang="en-GB" altLang="en-US" dirty="0">
                <a:cs typeface="Times New Roman" panose="02020603050405020304" pitchFamily="18" charset="0"/>
              </a:rPr>
              <a:t>Access site (vein used)</a:t>
            </a:r>
          </a:p>
          <a:p>
            <a:pPr>
              <a:buFontTx/>
              <a:buChar char="•"/>
            </a:pPr>
            <a:r>
              <a:rPr lang="en-GB" altLang="en-US" dirty="0">
                <a:cs typeface="Times New Roman" panose="02020603050405020304" pitchFamily="18" charset="0"/>
              </a:rPr>
              <a:t>Number of attempts</a:t>
            </a:r>
          </a:p>
          <a:p>
            <a:pPr>
              <a:buFontTx/>
              <a:buChar char="•"/>
            </a:pPr>
            <a:r>
              <a:rPr lang="en-GB" altLang="en-US" dirty="0">
                <a:cs typeface="Times New Roman" panose="02020603050405020304" pitchFamily="18" charset="0"/>
              </a:rPr>
              <a:t>Drugs used (local anaesthetic, flush)</a:t>
            </a:r>
          </a:p>
          <a:p>
            <a:pPr>
              <a:buFontTx/>
              <a:buChar char="•"/>
            </a:pPr>
            <a:r>
              <a:rPr lang="en-GB" altLang="en-US" dirty="0">
                <a:cs typeface="Times New Roman" panose="02020603050405020304" pitchFamily="18" charset="0"/>
              </a:rPr>
              <a:t>Securement device used</a:t>
            </a:r>
          </a:p>
          <a:p>
            <a:pPr>
              <a:buFontTx/>
              <a:buChar char="•"/>
            </a:pPr>
            <a:r>
              <a:rPr lang="en-GB" altLang="en-US" dirty="0">
                <a:cs typeface="Times New Roman" panose="02020603050405020304" pitchFamily="18" charset="0"/>
              </a:rPr>
              <a:t>Tip position confirmation</a:t>
            </a:r>
          </a:p>
          <a:p>
            <a:pPr>
              <a:buFontTx/>
              <a:buChar char="•"/>
            </a:pPr>
            <a:r>
              <a:rPr lang="en-GB" altLang="en-US" dirty="0">
                <a:cs typeface="Times New Roman" panose="02020603050405020304" pitchFamily="18" charset="0"/>
              </a:rPr>
              <a:t>Any complications on insertion</a:t>
            </a:r>
          </a:p>
          <a:p>
            <a:endParaRPr lang="en-US" dirty="0"/>
          </a:p>
        </p:txBody>
      </p:sp>
      <p:pic>
        <p:nvPicPr>
          <p:cNvPr id="7" name="Content Placeholder 4" descr="A person holding a phone&#10;&#10;Description automatically generated">
            <a:extLst>
              <a:ext uri="{FF2B5EF4-FFF2-40B4-BE49-F238E27FC236}">
                <a16:creationId xmlns:a16="http://schemas.microsoft.com/office/drawing/2014/main" id="{70E33B57-5209-EA42-B15D-96012C51BA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 bwMode="auto">
          <a:xfrm>
            <a:off x="7608168" y="1593723"/>
            <a:ext cx="3759200" cy="250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6">
            <a:hlinkClick r:id="" action="ppaction://media"/>
            <a:extLst>
              <a:ext uri="{FF2B5EF4-FFF2-40B4-BE49-F238E27FC236}">
                <a16:creationId xmlns:a16="http://schemas.microsoft.com/office/drawing/2014/main" id="{30308606-C766-2E45-87B2-BAAA3398CD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46300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altLang="en-US" sz="2130" dirty="0">
                <a:cs typeface="Times New Roman" panose="02020603050405020304" pitchFamily="18" charset="0"/>
              </a:rPr>
              <a:t>Course Objectives</a:t>
            </a:r>
            <a:endParaRPr lang="en-US" sz="213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dirty="0"/>
              <a:t>PICC Insertion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93B15E-C4CD-2D44-918A-77C8BF8AA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GB" dirty="0">
                <a:cs typeface="Times New Roman" panose="02020603050405020304" pitchFamily="18" charset="0"/>
              </a:rPr>
              <a:t>At the end of the course you should be able to:</a:t>
            </a:r>
          </a:p>
          <a:p>
            <a:pPr>
              <a:defRPr/>
            </a:pPr>
            <a:r>
              <a:rPr lang="en-GB" dirty="0">
                <a:cs typeface="Times New Roman" panose="02020603050405020304" pitchFamily="18" charset="0"/>
              </a:rPr>
              <a:t>Demonstrate a knowledge of the anatomy and physiology as related to PICC insertion.</a:t>
            </a:r>
          </a:p>
          <a:p>
            <a:pPr>
              <a:defRPr/>
            </a:pPr>
            <a:r>
              <a:rPr lang="en-GB" dirty="0">
                <a:cs typeface="Times New Roman" panose="02020603050405020304" pitchFamily="18" charset="0"/>
              </a:rPr>
              <a:t>Identify preferred veins for PICC insertion</a:t>
            </a:r>
          </a:p>
          <a:p>
            <a:pPr>
              <a:defRPr/>
            </a:pPr>
            <a:r>
              <a:rPr lang="en-GB" dirty="0">
                <a:cs typeface="Times New Roman" panose="02020603050405020304" pitchFamily="18" charset="0"/>
              </a:rPr>
              <a:t>Overview of ultrasound guidance</a:t>
            </a:r>
          </a:p>
          <a:p>
            <a:pPr>
              <a:defRPr/>
            </a:pPr>
            <a:r>
              <a:rPr lang="en-GB" dirty="0">
                <a:cs typeface="Times New Roman" panose="02020603050405020304" pitchFamily="18" charset="0"/>
              </a:rPr>
              <a:t>Understand of the procedure of PICC insertion</a:t>
            </a:r>
          </a:p>
          <a:p>
            <a:pPr>
              <a:defRPr/>
            </a:pPr>
            <a:r>
              <a:rPr lang="en-GB" dirty="0">
                <a:cs typeface="Times New Roman" panose="02020603050405020304" pitchFamily="18" charset="0"/>
              </a:rPr>
              <a:t>Describe potential complications of PICC insertion, how to recognise them and interventions should they occur.</a:t>
            </a:r>
          </a:p>
          <a:p>
            <a:pPr marL="0" indent="0">
              <a:buNone/>
              <a:defRPr/>
            </a:pPr>
            <a:endParaRPr lang="en-GB" dirty="0"/>
          </a:p>
          <a:p>
            <a:endParaRPr lang="en-US" dirty="0"/>
          </a:p>
        </p:txBody>
      </p:sp>
      <p:pic>
        <p:nvPicPr>
          <p:cNvPr id="7" name="Audio 2">
            <a:hlinkClick r:id="" action="ppaction://media"/>
            <a:extLst>
              <a:ext uri="{FF2B5EF4-FFF2-40B4-BE49-F238E27FC236}">
                <a16:creationId xmlns:a16="http://schemas.microsoft.com/office/drawing/2014/main" id="{8454BF88-60B4-B842-8E48-BA73E1E69F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258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6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2130" dirty="0"/>
              <a:t>Video: PICC insertion using ultrasound guidance</a:t>
            </a:r>
            <a:endParaRPr lang="en-US" sz="213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dirty="0"/>
              <a:t>PICC Insertion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93B15E-C4CD-2D44-918A-77C8BF8AA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hlinkClick r:id="rId4"/>
              </a:rPr>
              <a:t>https://vimeo.com/414814188</a:t>
            </a:r>
            <a:br>
              <a:rPr lang="en-GB" dirty="0"/>
            </a:br>
            <a:endParaRPr lang="en-GB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Audio 3">
            <a:hlinkClick r:id="" action="ppaction://media"/>
            <a:extLst>
              <a:ext uri="{FF2B5EF4-FFF2-40B4-BE49-F238E27FC236}">
                <a16:creationId xmlns:a16="http://schemas.microsoft.com/office/drawing/2014/main" id="{9F5DF0E4-8731-7244-86A2-0F012905A1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2584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9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altLang="en-US" sz="2130" dirty="0">
                <a:cs typeface="Times New Roman" panose="02020603050405020304" pitchFamily="18" charset="0"/>
              </a:rPr>
              <a:t>Device Selection</a:t>
            </a:r>
            <a:endParaRPr lang="en-US" sz="213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dirty="0"/>
              <a:t>PICC Insertion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93B15E-C4CD-2D44-918A-77C8BF8AA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GB" b="1" dirty="0"/>
              <a:t>Consider:</a:t>
            </a:r>
          </a:p>
          <a:p>
            <a:pPr>
              <a:defRPr/>
            </a:pPr>
            <a:r>
              <a:rPr lang="en-GB" dirty="0">
                <a:cs typeface="Times New Roman" panose="02020603050405020304" pitchFamily="18" charset="0"/>
              </a:rPr>
              <a:t>Proposed duration of IV therapy</a:t>
            </a:r>
          </a:p>
          <a:p>
            <a:pPr>
              <a:defRPr/>
            </a:pPr>
            <a:r>
              <a:rPr lang="en-GB" dirty="0" err="1">
                <a:cs typeface="Times New Roman" panose="02020603050405020304" pitchFamily="18" charset="0"/>
              </a:rPr>
              <a:t>Infusates</a:t>
            </a:r>
            <a:r>
              <a:rPr lang="en-GB" dirty="0">
                <a:cs typeface="Times New Roman" panose="02020603050405020304" pitchFamily="18" charset="0"/>
              </a:rPr>
              <a:t> properties</a:t>
            </a:r>
          </a:p>
          <a:p>
            <a:pPr>
              <a:defRPr/>
            </a:pPr>
            <a:r>
              <a:rPr lang="en-GB" dirty="0">
                <a:cs typeface="Times New Roman" panose="02020603050405020304" pitchFamily="18" charset="0"/>
              </a:rPr>
              <a:t>Patient factors</a:t>
            </a:r>
          </a:p>
          <a:p>
            <a:endParaRPr lang="en-US" dirty="0"/>
          </a:p>
        </p:txBody>
      </p:sp>
      <p:pic>
        <p:nvPicPr>
          <p:cNvPr id="7" name="Audio 1">
            <a:hlinkClick r:id="" action="ppaction://media"/>
            <a:extLst>
              <a:ext uri="{FF2B5EF4-FFF2-40B4-BE49-F238E27FC236}">
                <a16:creationId xmlns:a16="http://schemas.microsoft.com/office/drawing/2014/main" id="{079A5860-DF48-D340-954F-4E16A258A2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258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4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en-US" sz="2130" dirty="0"/>
              <a:t>Types of Vascular Access Devices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dirty="0"/>
              <a:t>PICC Insertion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BADC0A0-C3C7-6542-8796-5C06883E8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273" y="1590080"/>
            <a:ext cx="2110708" cy="1825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www.registerednursern.com/wp-content/uploads/2012/01/Left-IJ-central-line-Internal-Jugular-line.jpg">
            <a:extLst>
              <a:ext uri="{FF2B5EF4-FFF2-40B4-BE49-F238E27FC236}">
                <a16:creationId xmlns:a16="http://schemas.microsoft.com/office/drawing/2014/main" id="{61242E10-980F-8543-9BA6-ADFB9DD31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17547" r="17547"/>
          <a:stretch>
            <a:fillRect/>
          </a:stretch>
        </p:blipFill>
        <p:spPr bwMode="auto">
          <a:xfrm>
            <a:off x="6456040" y="1600203"/>
            <a:ext cx="1943855" cy="1815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</p:spPr>
      </p:pic>
      <p:pic>
        <p:nvPicPr>
          <p:cNvPr id="9" name="Picture 8" descr="http://www.thewomens.org.au/uploads/images/HealthInformation/FactSheets/English/PICC_line.jpg">
            <a:extLst>
              <a:ext uri="{FF2B5EF4-FFF2-40B4-BE49-F238E27FC236}">
                <a16:creationId xmlns:a16="http://schemas.microsoft.com/office/drawing/2014/main" id="{6774999C-885A-4C43-B87E-9DB0D1BD8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643" y="3521076"/>
            <a:ext cx="1943734" cy="1780132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images.jpg">
            <a:extLst>
              <a:ext uri="{FF2B5EF4-FFF2-40B4-BE49-F238E27FC236}">
                <a16:creationId xmlns:a16="http://schemas.microsoft.com/office/drawing/2014/main" id="{7F0589C4-2706-7A4B-9DB2-5A4107786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3549103"/>
            <a:ext cx="2097700" cy="1752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images.jpg">
            <a:extLst>
              <a:ext uri="{FF2B5EF4-FFF2-40B4-BE49-F238E27FC236}">
                <a16:creationId xmlns:a16="http://schemas.microsoft.com/office/drawing/2014/main" id="{5C08E177-CF2B-2E49-A9F5-7347FE783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2" y="1661739"/>
            <a:ext cx="1634971" cy="1825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8AC30F-D829-1D43-B154-7E7E9F46CD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00" y="1595141"/>
            <a:ext cx="1971421" cy="1825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Audio 1">
            <a:hlinkClick r:id="" action="ppaction://media"/>
            <a:extLst>
              <a:ext uri="{FF2B5EF4-FFF2-40B4-BE49-F238E27FC236}">
                <a16:creationId xmlns:a16="http://schemas.microsoft.com/office/drawing/2014/main" id="{8B28598D-5C9F-9D41-AE95-809AA4EA07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5258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4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altLang="en-US" sz="2130" dirty="0"/>
              <a:t>Catheter Selection Guide </a:t>
            </a:r>
            <a:endParaRPr lang="en-US" sz="213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dirty="0"/>
              <a:t>PICC Insertion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7EA747F-D3AA-9F4A-A520-CB68C2518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1268413"/>
            <a:ext cx="3670300" cy="481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427AB411-C16B-3C43-9DF3-5C99A80BA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788319"/>
            <a:ext cx="5065712" cy="377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Audio 1">
            <a:hlinkClick r:id="" action="ppaction://media"/>
            <a:extLst>
              <a:ext uri="{FF2B5EF4-FFF2-40B4-BE49-F238E27FC236}">
                <a16:creationId xmlns:a16="http://schemas.microsoft.com/office/drawing/2014/main" id="{18BA4A6E-9958-7847-8F13-4D13FB9B1D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2584" y="55998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88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altLang="en-US" sz="2130" dirty="0">
                <a:cs typeface="Times New Roman" panose="02020603050405020304" pitchFamily="18" charset="0"/>
              </a:rPr>
              <a:t>What is a PICC</a:t>
            </a:r>
            <a:endParaRPr lang="en-US" sz="213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dirty="0"/>
              <a:t>PICC Insertion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93B15E-C4CD-2D44-918A-77C8BF8AA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3"/>
            <a:ext cx="5846440" cy="4435559"/>
          </a:xfrm>
        </p:spPr>
        <p:txBody>
          <a:bodyPr/>
          <a:lstStyle/>
          <a:p>
            <a:pPr>
              <a:defRPr/>
            </a:pPr>
            <a:r>
              <a:rPr lang="en-GB" dirty="0">
                <a:cs typeface="Times New Roman" panose="02020603050405020304" pitchFamily="18" charset="0"/>
              </a:rPr>
              <a:t>Peripherally Inserted Central Catheter</a:t>
            </a:r>
          </a:p>
          <a:p>
            <a:pPr>
              <a:defRPr/>
            </a:pPr>
            <a:r>
              <a:rPr lang="en-GB" dirty="0">
                <a:cs typeface="Times New Roman" panose="02020603050405020304" pitchFamily="18" charset="0"/>
              </a:rPr>
              <a:t>Manufactured from silicone or polyurethane.  Usually 50 – 60cms</a:t>
            </a:r>
          </a:p>
          <a:p>
            <a:pPr>
              <a:defRPr/>
            </a:pPr>
            <a:r>
              <a:rPr lang="en-GB" dirty="0">
                <a:cs typeface="Times New Roman" panose="02020603050405020304" pitchFamily="18" charset="0"/>
              </a:rPr>
              <a:t>Ideal for patients requiring long term IV therapy</a:t>
            </a:r>
          </a:p>
          <a:p>
            <a:pPr>
              <a:defRPr/>
            </a:pPr>
            <a:r>
              <a:rPr lang="en-GB" dirty="0">
                <a:cs typeface="Times New Roman" panose="02020603050405020304" pitchFamily="18" charset="0"/>
              </a:rPr>
              <a:t>Typically inserted via the peripheral veins of the upper arm</a:t>
            </a:r>
          </a:p>
          <a:p>
            <a:pPr>
              <a:defRPr/>
            </a:pPr>
            <a:r>
              <a:rPr lang="en-GB" dirty="0">
                <a:cs typeface="Times New Roman" panose="02020603050405020304" pitchFamily="18" charset="0"/>
              </a:rPr>
              <a:t>Can be inserted via the femoral vein</a:t>
            </a:r>
          </a:p>
          <a:p>
            <a:pPr>
              <a:defRPr/>
            </a:pPr>
            <a:r>
              <a:rPr lang="en-GB" dirty="0">
                <a:cs typeface="Times New Roman" panose="02020603050405020304" pitchFamily="18" charset="0"/>
              </a:rPr>
              <a:t>Tip terminates in one of the large central veins (Lower SVC, SVC / right atrial junction or upper right atrium)</a:t>
            </a:r>
          </a:p>
          <a:p>
            <a:endParaRPr lang="en-US" dirty="0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853F1EA2-B9A6-E946-AE73-A6FBABA069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1316102"/>
            <a:ext cx="3744912" cy="368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3">
            <a:hlinkClick r:id="" action="ppaction://media"/>
            <a:extLst>
              <a:ext uri="{FF2B5EF4-FFF2-40B4-BE49-F238E27FC236}">
                <a16:creationId xmlns:a16="http://schemas.microsoft.com/office/drawing/2014/main" id="{3C2D5F70-7554-B746-8D9E-2EE2B1C267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258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3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altLang="en-US" sz="2130" dirty="0">
                <a:cs typeface="Times New Roman" panose="02020603050405020304" pitchFamily="18" charset="0"/>
              </a:rPr>
              <a:t>Benefits of PICCs</a:t>
            </a:r>
            <a:endParaRPr lang="en-US" sz="213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dirty="0"/>
              <a:t>PICC Insertion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93B15E-C4CD-2D44-918A-77C8BF8AA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cs typeface="Times New Roman" panose="02020603050405020304" pitchFamily="18" charset="0"/>
              </a:rPr>
              <a:t>Safe and convenient to insert</a:t>
            </a:r>
          </a:p>
          <a:p>
            <a:pPr lvl="1">
              <a:defRPr/>
            </a:pPr>
            <a:r>
              <a:rPr lang="en-GB" dirty="0">
                <a:cs typeface="Times New Roman" panose="02020603050405020304" pitchFamily="18" charset="0"/>
              </a:rPr>
              <a:t>Can be placed at the bedside or in treatment rooms</a:t>
            </a:r>
          </a:p>
          <a:p>
            <a:pPr>
              <a:defRPr/>
            </a:pPr>
            <a:endParaRPr lang="en-GB" dirty="0"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GB" dirty="0">
                <a:cs typeface="Times New Roman" panose="02020603050405020304" pitchFamily="18" charset="0"/>
              </a:rPr>
              <a:t>Cost effective</a:t>
            </a:r>
          </a:p>
          <a:p>
            <a:pPr>
              <a:defRPr/>
            </a:pPr>
            <a:endParaRPr lang="en-GB" dirty="0"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GB" dirty="0">
                <a:cs typeface="Times New Roman" panose="02020603050405020304" pitchFamily="18" charset="0"/>
              </a:rPr>
              <a:t>Reduces repeated cannulations</a:t>
            </a:r>
          </a:p>
          <a:p>
            <a:pPr lvl="1">
              <a:defRPr/>
            </a:pPr>
            <a:r>
              <a:rPr lang="en-GB" dirty="0">
                <a:cs typeface="Times New Roman" panose="02020603050405020304" pitchFamily="18" charset="0"/>
              </a:rPr>
              <a:t>Can remain in place for the whole treatment period</a:t>
            </a:r>
          </a:p>
          <a:p>
            <a:pPr>
              <a:defRPr/>
            </a:pPr>
            <a:endParaRPr lang="en-GB" dirty="0"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GB" dirty="0">
                <a:cs typeface="Times New Roman" panose="02020603050405020304" pitchFamily="18" charset="0"/>
              </a:rPr>
              <a:t>Preservers delicate peripheral veins</a:t>
            </a:r>
          </a:p>
          <a:p>
            <a:pPr>
              <a:defRPr/>
            </a:pPr>
            <a:endParaRPr lang="en-GB" dirty="0"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GB" dirty="0">
                <a:cs typeface="Times New Roman" panose="02020603050405020304" pitchFamily="18" charset="0"/>
              </a:rPr>
              <a:t>Step down device</a:t>
            </a:r>
          </a:p>
          <a:p>
            <a:endParaRPr lang="en-US" dirty="0"/>
          </a:p>
        </p:txBody>
      </p:sp>
      <p:pic>
        <p:nvPicPr>
          <p:cNvPr id="7" name="Audio 3">
            <a:hlinkClick r:id="" action="ppaction://media"/>
            <a:extLst>
              <a:ext uri="{FF2B5EF4-FFF2-40B4-BE49-F238E27FC236}">
                <a16:creationId xmlns:a16="http://schemas.microsoft.com/office/drawing/2014/main" id="{8B6429BB-7BBF-454B-8654-CA1224E631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258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3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altLang="en-US" sz="2130" dirty="0"/>
              <a:t>Indications</a:t>
            </a:r>
            <a:endParaRPr lang="en-US" sz="213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dirty="0"/>
              <a:t>PICC Insertion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93B15E-C4CD-2D44-918A-77C8BF8AA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IV </a:t>
            </a:r>
            <a:r>
              <a:rPr lang="en-GB" dirty="0" err="1"/>
              <a:t>infusates</a:t>
            </a:r>
            <a:r>
              <a:rPr lang="en-GB" dirty="0"/>
              <a:t> not compatible with peripheral infusion</a:t>
            </a:r>
          </a:p>
          <a:p>
            <a:pPr>
              <a:defRPr/>
            </a:pPr>
            <a:endParaRPr lang="en-GB" dirty="0"/>
          </a:p>
          <a:p>
            <a:pPr>
              <a:defRPr/>
            </a:pPr>
            <a:r>
              <a:rPr lang="en-GB" dirty="0"/>
              <a:t>Extended length of treatment</a:t>
            </a:r>
          </a:p>
          <a:p>
            <a:pPr>
              <a:defRPr/>
            </a:pPr>
            <a:endParaRPr lang="en-GB" dirty="0"/>
          </a:p>
          <a:p>
            <a:pPr>
              <a:defRPr/>
            </a:pPr>
            <a:r>
              <a:rPr lang="en-GB" dirty="0"/>
              <a:t>Poor venous access </a:t>
            </a:r>
          </a:p>
          <a:p>
            <a:endParaRPr lang="en-US" dirty="0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12709605-2E87-0549-97FF-15772389EB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1" y="1557339"/>
            <a:ext cx="3471863" cy="280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3">
            <a:hlinkClick r:id="" action="ppaction://media"/>
            <a:extLst>
              <a:ext uri="{FF2B5EF4-FFF2-40B4-BE49-F238E27FC236}">
                <a16:creationId xmlns:a16="http://schemas.microsoft.com/office/drawing/2014/main" id="{66843029-C144-304D-AFBE-968A4CD053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258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5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eme3">
  <a:themeElements>
    <a:clrScheme name="Vygon Coporate">
      <a:dk1>
        <a:sysClr val="windowText" lastClr="000000"/>
      </a:dk1>
      <a:lt1>
        <a:sysClr val="window" lastClr="FFFFFF"/>
      </a:lt1>
      <a:dk2>
        <a:srgbClr val="009E59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3" id="{A522CAED-ACD1-DA4A-A3D5-01927EEF0349}" vid="{BC735FCF-6B93-F546-9756-769CD4840598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Theme3</Template>
  <TotalTime>10591</TotalTime>
  <Words>991</Words>
  <Application>Microsoft Macintosh PowerPoint</Application>
  <PresentationFormat>Widescreen</PresentationFormat>
  <Paragraphs>216</Paragraphs>
  <Slides>30</Slides>
  <Notes>0</Notes>
  <HiddenSlides>0</HiddenSlides>
  <MMClips>30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Franklin Gothic Book</vt:lpstr>
      <vt:lpstr>Franklin Gothic Medium</vt:lpstr>
      <vt:lpstr>Gill Alt One MT</vt:lpstr>
      <vt:lpstr>Times</vt:lpstr>
      <vt:lpstr>Times New Roman</vt:lpstr>
      <vt:lpstr>Theme3</vt:lpstr>
      <vt:lpstr>Peripherally Inserted Central Catheter (PICC) Insertion </vt:lpstr>
      <vt:lpstr>PICC Insertion </vt:lpstr>
      <vt:lpstr>PICC Insertion </vt:lpstr>
      <vt:lpstr>PICC Insertion </vt:lpstr>
      <vt:lpstr>PICC Insertion </vt:lpstr>
      <vt:lpstr>PICC Insertion </vt:lpstr>
      <vt:lpstr>PICC Insertion </vt:lpstr>
      <vt:lpstr>PICC Insertion </vt:lpstr>
      <vt:lpstr>PICC Insertion </vt:lpstr>
      <vt:lpstr>PICC Insertion </vt:lpstr>
      <vt:lpstr>PICC Insertion </vt:lpstr>
      <vt:lpstr>PICC Insertion </vt:lpstr>
      <vt:lpstr>PICC Insertion </vt:lpstr>
      <vt:lpstr>PICC Insertion </vt:lpstr>
      <vt:lpstr>PICC Insertion </vt:lpstr>
      <vt:lpstr>PICC Insertion </vt:lpstr>
      <vt:lpstr>PICC Insertion </vt:lpstr>
      <vt:lpstr>PICC Insertion </vt:lpstr>
      <vt:lpstr>PICC Insertion </vt:lpstr>
      <vt:lpstr>PICC Insertion </vt:lpstr>
      <vt:lpstr>PICC Insertion </vt:lpstr>
      <vt:lpstr>PICC Insertion </vt:lpstr>
      <vt:lpstr>PICC Insertion </vt:lpstr>
      <vt:lpstr>PICC Insertion </vt:lpstr>
      <vt:lpstr>PICC Insertion </vt:lpstr>
      <vt:lpstr>PICC Insertion </vt:lpstr>
      <vt:lpstr>PICC Insertion </vt:lpstr>
      <vt:lpstr>PICC Insertion </vt:lpstr>
      <vt:lpstr>PICC Insertion </vt:lpstr>
      <vt:lpstr>PICC Insertion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Kingston</dc:creator>
  <cp:lastModifiedBy>LYONS Daniel</cp:lastModifiedBy>
  <cp:revision>207</cp:revision>
  <dcterms:created xsi:type="dcterms:W3CDTF">2013-04-30T09:49:23Z</dcterms:created>
  <dcterms:modified xsi:type="dcterms:W3CDTF">2020-05-05T15:14:12Z</dcterms:modified>
</cp:coreProperties>
</file>